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8" r:id="rId4"/>
    <p:sldMasterId id="2147483682"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333"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4"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E845BC2-E00C-D004-DFAD-EB78680D2115}" v="1522" dt="2023-08-15T15:17:19.608"/>
    <p1510:client id="{9F30A1D2-6717-426C-A658-3A50309723ED}" v="4" dt="2021-08-10T21:42:35.526"/>
    <p1510:client id="{B63C8988-E1D3-4A52-8229-FA8C5EBD2ECD}" v="357" dt="2021-08-19T14:01:44.876"/>
    <p1510:client id="{BDE1A947-13DB-877C-AA63-2DC2CBF7978C}" v="1329" dt="2023-08-16T17:29:32.188"/>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168339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dirty="0"/>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692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8685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9245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7687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44124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1944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0983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40205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491266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45475680"/>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29041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180524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58008096"/>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dirty="0"/>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380157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06940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00358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894697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2062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91629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8/16/2023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2731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8/16/2023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70033017"/>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hyperlink" Target="https://www.flickr.com/photos/nasahqphoto/51133241883/"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ames-E-Porter/IBM_Data_Science/blob/af0f7690b680ac0207fc8c7a45ae931bebfb2951/IBM_Applied_Data_Science/jupyter-labs-webscraping.ipynb" TargetMode="External"/><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ames-E-Porter/IBM_Data_Science/blob/af0f7690b680ac0207fc8c7a45ae931bebfb2951/IBM_Applied_Data_Science/IBM-DS0321EN-SkillsNetwork_labs_module_1_L3_labs-jupyter-spacex-data_wrangling_jupyterlite.jupyterlite.ipynb" TargetMode="External"/><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mes-E-Porter/IBM_Data_Science/blob/af0f7690b680ac0207fc8c7a45ae931bebfb2951/IBM_Applied_Data_Science/IBM-DS0321EN-SkillsNetwork_labs_module_2_jupyter-labs-eda-dataviz.ipynb.jupyterlite.ipynb" TargetMode="External"/><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ames-E-Porter/IBM_Data_Science/blob/af0f7690b680ac0207fc8c7a45ae931bebfb2951/IBM_Applied_Data_Science/IBM-DS0321EN-SkillsNetwork_labs_module_2_jupyter-labs-eda-dataviz.ipynb.jupyterlite.ipynb" TargetMode="External"/><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ames-E-Porter/IBM_Data_Science/blob/c580fadd09524348d7db09f1f78ef560fbb38d97/IBM_Applied_Data_Science/Plotly_DashboardApp.py" TargetMode="External"/><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ames-E-Porter/IBM_Data_Science/blob/c580fadd09524348d7db09f1f78ef560fbb38d97/IBM_Applied_Data_Science/jupyter-labs-prediction.ipynb" TargetMode="External"/><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mes-E-Porter/IBM_Data_Science/blob/af0f7690b680ac0207fc8c7a45ae931bebfb2951/IBM_Applied_Data_Science/jupyter-labs-spacex-data-collection-api.ipynb" TargetMode="External"/><Relationship Id="rId2" Type="http://schemas.openxmlformats.org/officeDocument/2006/relationships/image" Target="../media/image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BA72DC-9097-7267-4B9C-ABF85D9E15F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234" y="-4679"/>
            <a:ext cx="12183531" cy="6825024"/>
          </a:xfrm>
          <a:prstGeom prst="rect">
            <a:avLst/>
          </a:prstGeom>
        </p:spPr>
      </p:pic>
      <p:sp>
        <p:nvSpPr>
          <p:cNvPr id="6" name="TextBox 5">
            <a:extLst>
              <a:ext uri="{FF2B5EF4-FFF2-40B4-BE49-F238E27FC236}">
                <a16:creationId xmlns:a16="http://schemas.microsoft.com/office/drawing/2014/main" id="{2C36AF9D-A911-994B-90EA-013D4CDA5604}"/>
              </a:ext>
            </a:extLst>
          </p:cNvPr>
          <p:cNvSpPr txBox="1"/>
          <p:nvPr/>
        </p:nvSpPr>
        <p:spPr>
          <a:xfrm>
            <a:off x="1534129" y="4589901"/>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James Porter</a:t>
            </a:r>
          </a:p>
          <a:p>
            <a:r>
              <a:rPr lang="en-US" dirty="0">
                <a:latin typeface="Abadi"/>
                <a:ea typeface="SF Pro" pitchFamily="2" charset="0"/>
                <a:cs typeface="SF Pro" pitchFamily="2" charset="0"/>
              </a:rPr>
              <a:t>15 Aug 2023</a:t>
            </a:r>
            <a:endParaRPr lang="en-US" dirty="0">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5"/>
          <a:stretch>
            <a:fillRect/>
          </a:stretch>
        </p:blipFill>
        <p:spPr>
          <a:xfrm>
            <a:off x="9705737" y="422828"/>
            <a:ext cx="2104103" cy="629183"/>
          </a:xfrm>
          <a:prstGeom prst="rect">
            <a:avLst/>
          </a:prstGeom>
        </p:spPr>
      </p:pic>
      <p:sp>
        <p:nvSpPr>
          <p:cNvPr id="7" name="TextBox 6">
            <a:extLst>
              <a:ext uri="{FF2B5EF4-FFF2-40B4-BE49-F238E27FC236}">
                <a16:creationId xmlns:a16="http://schemas.microsoft.com/office/drawing/2014/main" id="{792727CB-A9E6-47EE-C5B0-F12C3914F1F8}"/>
              </a:ext>
            </a:extLst>
          </p:cNvPr>
          <p:cNvSpPr txBox="1"/>
          <p:nvPr/>
        </p:nvSpPr>
        <p:spPr>
          <a:xfrm>
            <a:off x="380999" y="889000"/>
            <a:ext cx="550333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dirty="0">
                <a:cs typeface="Calibri"/>
              </a:rPr>
              <a:t>Winning the Space Race with Data Science</a:t>
            </a:r>
            <a:endParaRPr lang="en-US"/>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77333" y="2173288"/>
            <a:ext cx="6387571" cy="1419755"/>
          </a:xfrm>
          <a:prstGeom prst="rect">
            <a:avLst/>
          </a:prstGeom>
        </p:spPr>
        <p:txBody>
          <a:bodyPr lIns="91440" tIns="45720" rIns="91440" bIns="45720" anchor="t">
            <a:noAutofit/>
          </a:bodyPr>
          <a:lstStyle/>
          <a:p>
            <a:pPr>
              <a:spcBef>
                <a:spcPts val="1400"/>
              </a:spcBef>
            </a:pPr>
            <a:r>
              <a:rPr lang="en-US" sz="2200" dirty="0">
                <a:solidFill>
                  <a:schemeClr val="accent3">
                    <a:lumMod val="25000"/>
                  </a:schemeClr>
                </a:solidFill>
                <a:latin typeface="Abadi"/>
              </a:rPr>
              <a:t>Wikipedia also contains a wealth of information about SpaceX launches.</a:t>
            </a:r>
            <a:endParaRPr lang="en-US" dirty="0">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Flowchart: Off-page Connector 6">
            <a:extLst>
              <a:ext uri="{FF2B5EF4-FFF2-40B4-BE49-F238E27FC236}">
                <a16:creationId xmlns:a16="http://schemas.microsoft.com/office/drawing/2014/main" id="{E1756E42-A386-238D-79A3-1F7C706801EB}"/>
              </a:ext>
            </a:extLst>
          </p:cNvPr>
          <p:cNvSpPr/>
          <p:nvPr/>
        </p:nvSpPr>
        <p:spPr>
          <a:xfrm>
            <a:off x="7482417" y="1799167"/>
            <a:ext cx="3227916" cy="1217082"/>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rPr>
              <a:t>Locate the Falcon 9 launch data Wiki Page</a:t>
            </a:r>
          </a:p>
        </p:txBody>
      </p:sp>
      <p:sp>
        <p:nvSpPr>
          <p:cNvPr id="9" name="Flowchart: Off-page Connector 8">
            <a:extLst>
              <a:ext uri="{FF2B5EF4-FFF2-40B4-BE49-F238E27FC236}">
                <a16:creationId xmlns:a16="http://schemas.microsoft.com/office/drawing/2014/main" id="{60399CED-2DD6-D607-3ACA-A0F0BA821C92}"/>
              </a:ext>
            </a:extLst>
          </p:cNvPr>
          <p:cNvSpPr/>
          <p:nvPr/>
        </p:nvSpPr>
        <p:spPr>
          <a:xfrm>
            <a:off x="7482417" y="3323167"/>
            <a:ext cx="3227916" cy="1217082"/>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rPr>
              <a:t>Extract names from the HTML table header</a:t>
            </a:r>
            <a:endParaRPr lang="en-US" dirty="0">
              <a:solidFill>
                <a:schemeClr val="bg1"/>
              </a:solidFill>
            </a:endParaRPr>
          </a:p>
        </p:txBody>
      </p:sp>
      <p:sp>
        <p:nvSpPr>
          <p:cNvPr id="12" name="Flowchart: Off-page Connector 11">
            <a:extLst>
              <a:ext uri="{FF2B5EF4-FFF2-40B4-BE49-F238E27FC236}">
                <a16:creationId xmlns:a16="http://schemas.microsoft.com/office/drawing/2014/main" id="{9C9A110F-B943-671E-3327-6F04678D3560}"/>
              </a:ext>
            </a:extLst>
          </p:cNvPr>
          <p:cNvSpPr/>
          <p:nvPr/>
        </p:nvSpPr>
        <p:spPr>
          <a:xfrm>
            <a:off x="7482417" y="4847167"/>
            <a:ext cx="3227916" cy="1217082"/>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rPr>
              <a:t>Create a Data Frame from the collected HTML tables</a:t>
            </a:r>
            <a:endParaRPr lang="en-US" dirty="0">
              <a:solidFill>
                <a:schemeClr val="bg1"/>
              </a:solidFill>
            </a:endParaRPr>
          </a:p>
        </p:txBody>
      </p:sp>
      <p:sp>
        <p:nvSpPr>
          <p:cNvPr id="14" name="TextBox 13">
            <a:extLst>
              <a:ext uri="{FF2B5EF4-FFF2-40B4-BE49-F238E27FC236}">
                <a16:creationId xmlns:a16="http://schemas.microsoft.com/office/drawing/2014/main" id="{416A960D-0EA6-E92C-4CFC-A11919F73F96}"/>
              </a:ext>
            </a:extLst>
          </p:cNvPr>
          <p:cNvSpPr txBox="1"/>
          <p:nvPr/>
        </p:nvSpPr>
        <p:spPr>
          <a:xfrm>
            <a:off x="423332" y="5492750"/>
            <a:ext cx="6254749"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spcAft>
                <a:spcPts val="600"/>
              </a:spcAft>
              <a:buFont typeface="Arial"/>
              <a:buChar char="•"/>
            </a:pPr>
            <a:r>
              <a:rPr lang="en-US" sz="2000" cap="small" dirty="0">
                <a:solidFill>
                  <a:srgbClr val="1C7DDB"/>
                </a:solidFill>
                <a:latin typeface="Arial"/>
                <a:cs typeface="Arial"/>
              </a:rPr>
              <a:t> </a:t>
            </a:r>
            <a:r>
              <a:rPr lang="en-US" sz="2000" cap="small" dirty="0">
                <a:solidFill>
                  <a:srgbClr val="1C7DDB"/>
                </a:solidFill>
                <a:latin typeface="Arial"/>
                <a:cs typeface="Arial"/>
                <a:hlinkClick r:id="rId3"/>
              </a:rPr>
              <a:t>GITHUB – Data Collection Web Scraping</a:t>
            </a:r>
            <a:endParaRPr lang="en-US" sz="2000">
              <a:solidFill>
                <a:srgbClr val="113227"/>
              </a:solidFill>
              <a:latin typeface="Arial"/>
              <a:cs typeface="Arial"/>
            </a:endParaRPr>
          </a:p>
          <a:p>
            <a:pPr algn="l"/>
            <a:endParaRPr lang="en-US"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1333" y="1719791"/>
            <a:ext cx="8975725" cy="2139422"/>
          </a:xfrm>
          <a:prstGeom prst="rect">
            <a:avLst/>
          </a:prstGeom>
        </p:spPr>
        <p:txBody>
          <a:bodyPr/>
          <a:lstStyle/>
          <a:p>
            <a:r>
              <a:rPr lang="en-US" sz="2200" dirty="0">
                <a:solidFill>
                  <a:schemeClr val="accent3">
                    <a:lumMod val="25000"/>
                  </a:schemeClr>
                </a:solidFill>
                <a:latin typeface="Calibri"/>
                <a:cs typeface="Calibri"/>
              </a:rPr>
              <a:t>Here the data was explored to identify the different types of data that we could use to formulate identifying factors that contributed to either successful or failed landing attempts.</a:t>
            </a:r>
            <a:endParaRPr lang="en-US"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BFCB22A5-5C6D-6122-F102-1ABC3DCFEFEC}"/>
              </a:ext>
            </a:extLst>
          </p:cNvPr>
          <p:cNvSpPr txBox="1"/>
          <p:nvPr/>
        </p:nvSpPr>
        <p:spPr>
          <a:xfrm>
            <a:off x="423332" y="5492750"/>
            <a:ext cx="6254749"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spcAft>
                <a:spcPts val="600"/>
              </a:spcAft>
              <a:buFont typeface="Arial"/>
              <a:buChar char="•"/>
            </a:pPr>
            <a:r>
              <a:rPr lang="en-US" sz="2000" cap="small" dirty="0">
                <a:solidFill>
                  <a:srgbClr val="1C7DDB"/>
                </a:solidFill>
                <a:latin typeface="Arial"/>
                <a:cs typeface="Arial"/>
              </a:rPr>
              <a:t> </a:t>
            </a:r>
            <a:r>
              <a:rPr lang="en-US" sz="2000" cap="small" dirty="0">
                <a:solidFill>
                  <a:srgbClr val="1C7DDB"/>
                </a:solidFill>
                <a:latin typeface="Arial"/>
                <a:cs typeface="Arial"/>
                <a:hlinkClick r:id="rId3"/>
              </a:rPr>
              <a:t>GITHUB – Data Wrangling</a:t>
            </a:r>
            <a:endParaRPr lang="en-US" sz="2000">
              <a:solidFill>
                <a:srgbClr val="113227"/>
              </a:solidFill>
              <a:latin typeface="Arial"/>
              <a:cs typeface="Arial"/>
            </a:endParaRPr>
          </a:p>
          <a:p>
            <a:pPr algn="l"/>
            <a:endParaRPr lang="en-US" dirty="0"/>
          </a:p>
        </p:txBody>
      </p:sp>
      <p:sp>
        <p:nvSpPr>
          <p:cNvPr id="6" name="Flowchart: Alternate Process 5">
            <a:extLst>
              <a:ext uri="{FF2B5EF4-FFF2-40B4-BE49-F238E27FC236}">
                <a16:creationId xmlns:a16="http://schemas.microsoft.com/office/drawing/2014/main" id="{6BB3072A-BE83-EC56-4FB1-F5778863E357}"/>
              </a:ext>
            </a:extLst>
          </p:cNvPr>
          <p:cNvSpPr/>
          <p:nvPr/>
        </p:nvSpPr>
        <p:spPr>
          <a:xfrm>
            <a:off x="1079499" y="3693582"/>
            <a:ext cx="1629833" cy="124883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Calculate number of launches on each site</a:t>
            </a:r>
            <a:endParaRPr lang="en-US" sz="1600" dirty="0">
              <a:solidFill>
                <a:schemeClr val="bg1"/>
              </a:solidFill>
            </a:endParaRPr>
          </a:p>
        </p:txBody>
      </p:sp>
      <p:sp>
        <p:nvSpPr>
          <p:cNvPr id="7" name="Flowchart: Alternate Process 6">
            <a:extLst>
              <a:ext uri="{FF2B5EF4-FFF2-40B4-BE49-F238E27FC236}">
                <a16:creationId xmlns:a16="http://schemas.microsoft.com/office/drawing/2014/main" id="{2A8D4427-AC78-51A7-8CFB-94B8439A56C3}"/>
              </a:ext>
            </a:extLst>
          </p:cNvPr>
          <p:cNvSpPr/>
          <p:nvPr/>
        </p:nvSpPr>
        <p:spPr>
          <a:xfrm>
            <a:off x="3270248" y="3693581"/>
            <a:ext cx="1629833" cy="124883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solidFill>
                  <a:schemeClr val="bg1"/>
                </a:solidFill>
              </a:rPr>
              <a:t>Calculate the number and occurrence of each orbit</a:t>
            </a:r>
            <a:endParaRPr lang="en-US" dirty="0">
              <a:solidFill>
                <a:schemeClr val="bg1"/>
              </a:solidFill>
            </a:endParaRPr>
          </a:p>
        </p:txBody>
      </p:sp>
      <p:sp>
        <p:nvSpPr>
          <p:cNvPr id="9" name="Flowchart: Alternate Process 8">
            <a:extLst>
              <a:ext uri="{FF2B5EF4-FFF2-40B4-BE49-F238E27FC236}">
                <a16:creationId xmlns:a16="http://schemas.microsoft.com/office/drawing/2014/main" id="{70D04C21-A2F5-72D5-16F0-26C48D35D95B}"/>
              </a:ext>
            </a:extLst>
          </p:cNvPr>
          <p:cNvSpPr/>
          <p:nvPr/>
        </p:nvSpPr>
        <p:spPr>
          <a:xfrm>
            <a:off x="5471582" y="3693582"/>
            <a:ext cx="1629833" cy="124883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solidFill>
                  <a:schemeClr val="bg1"/>
                </a:solidFill>
              </a:rPr>
              <a:t>Calculate mission outcome per orbit type</a:t>
            </a:r>
            <a:endParaRPr lang="en-US" dirty="0">
              <a:solidFill>
                <a:schemeClr val="bg1"/>
              </a:solidFill>
            </a:endParaRPr>
          </a:p>
        </p:txBody>
      </p:sp>
      <p:sp>
        <p:nvSpPr>
          <p:cNvPr id="10" name="Flowchart: Alternate Process 9">
            <a:extLst>
              <a:ext uri="{FF2B5EF4-FFF2-40B4-BE49-F238E27FC236}">
                <a16:creationId xmlns:a16="http://schemas.microsoft.com/office/drawing/2014/main" id="{AB58E513-8FA2-699D-F953-3C74DA2E4785}"/>
              </a:ext>
            </a:extLst>
          </p:cNvPr>
          <p:cNvSpPr/>
          <p:nvPr/>
        </p:nvSpPr>
        <p:spPr>
          <a:xfrm>
            <a:off x="7662332" y="3693582"/>
            <a:ext cx="1629833" cy="124883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solidFill>
                  <a:schemeClr val="bg1"/>
                </a:solidFill>
              </a:rPr>
              <a:t>Create landing outcome labels</a:t>
            </a:r>
            <a:endParaRPr lang="en-US" dirty="0">
              <a:solidFill>
                <a:schemeClr val="bg1"/>
              </a:solidFill>
            </a:endParaRPr>
          </a:p>
        </p:txBody>
      </p:sp>
      <p:sp>
        <p:nvSpPr>
          <p:cNvPr id="11" name="Arrow: Right 10">
            <a:extLst>
              <a:ext uri="{FF2B5EF4-FFF2-40B4-BE49-F238E27FC236}">
                <a16:creationId xmlns:a16="http://schemas.microsoft.com/office/drawing/2014/main" id="{5011EF6F-E8CE-81D5-9435-EE7FF664527D}"/>
              </a:ext>
            </a:extLst>
          </p:cNvPr>
          <p:cNvSpPr/>
          <p:nvPr/>
        </p:nvSpPr>
        <p:spPr>
          <a:xfrm>
            <a:off x="2783417" y="4116917"/>
            <a:ext cx="370416" cy="338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46960FF-6D99-5E40-A035-159308CEEFBE}"/>
              </a:ext>
            </a:extLst>
          </p:cNvPr>
          <p:cNvSpPr/>
          <p:nvPr/>
        </p:nvSpPr>
        <p:spPr>
          <a:xfrm>
            <a:off x="4995333" y="4116916"/>
            <a:ext cx="370416" cy="338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A90E8865-BCC7-5081-0647-D76489587608}"/>
              </a:ext>
            </a:extLst>
          </p:cNvPr>
          <p:cNvSpPr/>
          <p:nvPr/>
        </p:nvSpPr>
        <p:spPr>
          <a:xfrm>
            <a:off x="7175500" y="4116917"/>
            <a:ext cx="370416" cy="338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3834" y="1508125"/>
            <a:ext cx="9745663" cy="4224338"/>
          </a:xfrm>
          <a:prstGeom prst="rect">
            <a:avLst/>
          </a:prstGeom>
        </p:spPr>
        <p:txBody>
          <a:bodyPr lIns="91440" tIns="45720" rIns="91440" bIns="45720" anchor="t">
            <a:normAutofit/>
          </a:bodyPr>
          <a:lstStyle/>
          <a:p>
            <a:pPr>
              <a:spcBef>
                <a:spcPts val="1400"/>
              </a:spcBef>
            </a:pPr>
            <a:r>
              <a:rPr lang="en-US" sz="2200" dirty="0">
                <a:solidFill>
                  <a:schemeClr val="accent3">
                    <a:lumMod val="25000"/>
                  </a:schemeClr>
                </a:solidFill>
                <a:latin typeface="Abadi"/>
              </a:rPr>
              <a:t>The following charts were plotted.  These were chosen to see how different variables affected the landing outcome:</a:t>
            </a:r>
            <a:endParaRPr lang="en-US" dirty="0">
              <a:solidFill>
                <a:schemeClr val="accent3">
                  <a:lumMod val="25000"/>
                </a:schemeClr>
              </a:solidFill>
            </a:endParaRPr>
          </a:p>
          <a:p>
            <a:pPr lvl="1">
              <a:spcBef>
                <a:spcPts val="1400"/>
              </a:spcBef>
            </a:pPr>
            <a:r>
              <a:rPr lang="en-US"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FlightNumber</a:t>
            </a:r>
            <a:r>
              <a:rPr lang="en-US"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vs. </a:t>
            </a:r>
            <a:r>
              <a:rPr lang="en-US"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PayloadMass</a:t>
            </a:r>
            <a:endParaRPr lang="en-US">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lvl="1">
              <a:spcBef>
                <a:spcPts val="1400"/>
              </a:spcBef>
            </a:pPr>
            <a:r>
              <a:rPr lang="en-US"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FlightNumber</a:t>
            </a:r>
            <a:r>
              <a:rPr lang="en-US"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vs </a:t>
            </a:r>
            <a:r>
              <a:rPr lang="en-US"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LaunchSite</a:t>
            </a:r>
            <a:endParaRPr lang="en-US">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lvl="1">
              <a:spcBef>
                <a:spcPts val="1400"/>
              </a:spcBef>
            </a:pPr>
            <a:r>
              <a:rPr lang="en-US"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Payload Vs. </a:t>
            </a:r>
            <a:r>
              <a:rPr lang="en-US"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LaunchSite</a:t>
            </a:r>
            <a:endParaRPr lang="en-US">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lvl="1">
              <a:spcBef>
                <a:spcPts val="1400"/>
              </a:spcBef>
            </a:pPr>
            <a:r>
              <a:rPr lang="en-US"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sucess</a:t>
            </a:r>
            <a:r>
              <a:rPr lang="en-US"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rate of each orbit</a:t>
            </a:r>
            <a:endParaRPr lang="en-US">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lvl="1">
              <a:spcBef>
                <a:spcPts val="1400"/>
              </a:spcBef>
            </a:pPr>
            <a:r>
              <a:rPr lang="en-US"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FlightNumber</a:t>
            </a:r>
            <a:r>
              <a:rPr lang="en-US"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and Orbit type.</a:t>
            </a:r>
            <a:endParaRPr lang="en-US">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lvl="1">
              <a:spcBef>
                <a:spcPts val="1400"/>
              </a:spcBef>
            </a:pPr>
            <a:r>
              <a:rPr lang="en-US"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Payload vs. Orbit</a:t>
            </a:r>
            <a:endParaRPr lang="en-US"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532A591C-D0AD-E2F7-6A11-226970CCF2EF}"/>
              </a:ext>
            </a:extLst>
          </p:cNvPr>
          <p:cNvSpPr txBox="1"/>
          <p:nvPr/>
        </p:nvSpPr>
        <p:spPr>
          <a:xfrm>
            <a:off x="402165" y="5863167"/>
            <a:ext cx="6254749"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spcAft>
                <a:spcPts val="600"/>
              </a:spcAft>
              <a:buFont typeface="Arial"/>
              <a:buChar char="•"/>
            </a:pPr>
            <a:r>
              <a:rPr lang="en-US" sz="2000" cap="small" dirty="0">
                <a:solidFill>
                  <a:srgbClr val="1C7DDB"/>
                </a:solidFill>
                <a:latin typeface="Arial"/>
                <a:cs typeface="Arial"/>
              </a:rPr>
              <a:t> </a:t>
            </a:r>
            <a:r>
              <a:rPr lang="en-US" sz="2000" cap="small" dirty="0">
                <a:solidFill>
                  <a:srgbClr val="1C7DDB"/>
                </a:solidFill>
                <a:latin typeface="Arial"/>
                <a:cs typeface="Arial"/>
                <a:hlinkClick r:id="rId3"/>
              </a:rPr>
              <a:t>GITHUB – EDA with Data Visualization</a:t>
            </a:r>
            <a:endParaRPr lang="en-US" sz="2000">
              <a:solidFill>
                <a:srgbClr val="113227"/>
              </a:solidFill>
              <a:latin typeface="Arial"/>
              <a:cs typeface="Arial"/>
            </a:endParaRPr>
          </a:p>
          <a:p>
            <a:pPr algn="l"/>
            <a:endParaRPr lang="en-US"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2834" y="1425575"/>
            <a:ext cx="5586413" cy="4351338"/>
          </a:xfrm>
          <a:prstGeom prst="rect">
            <a:avLst/>
          </a:prstGeom>
        </p:spPr>
        <p:txBody>
          <a:bodyPr vert="horz" lIns="91440" tIns="45720" rIns="91440" bIns="45720" rtlCol="0" anchor="t">
            <a:noAutofit/>
          </a:bodyPr>
          <a:lstStyle/>
          <a:p>
            <a:pPr>
              <a:lnSpc>
                <a:spcPct val="100000"/>
              </a:lnSpc>
              <a:spcBef>
                <a:spcPts val="1400"/>
              </a:spcBef>
            </a:pPr>
            <a:r>
              <a:rPr lang="en-US" sz="1400" dirty="0">
                <a:solidFill>
                  <a:schemeClr val="accent3">
                    <a:lumMod val="25000"/>
                  </a:schemeClr>
                </a:solidFill>
                <a:latin typeface="Calibri"/>
                <a:cs typeface="Calibri"/>
              </a:rPr>
              <a:t>SQL queries performed:</a:t>
            </a:r>
            <a:endParaRPr lang="en-US" sz="14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lvl="1">
              <a:spcBef>
                <a:spcPts val="1400"/>
              </a:spcBef>
            </a:pP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select</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distinct</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Launch_Site</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spacextbl</a:t>
            </a:r>
            <a:endParaRPr lang="en-US" sz="1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lvl="1">
              <a:spcBef>
                <a:spcPts val="1400"/>
              </a:spcBef>
            </a:pP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select</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spacextbl</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where</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Launch_Site</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LIKE</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'CCA%'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limit</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5;</a:t>
            </a:r>
          </a:p>
          <a:p>
            <a:pPr lvl="1">
              <a:spcBef>
                <a:spcPts val="1400"/>
              </a:spcBef>
            </a:pP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select</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sum</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(PAYLOAD_MASS__KG_)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spacextbl</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where</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Customer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'NASA (CRS)'</a:t>
            </a:r>
          </a:p>
          <a:p>
            <a:pPr lvl="1">
              <a:spcBef>
                <a:spcPts val="1400"/>
              </a:spcBef>
            </a:pP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select</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avg</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(PAYLOAD_MASS__KG_)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spacextbl</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where</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Booster_Version</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LIKE</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'F9 v1.1';</a:t>
            </a:r>
          </a:p>
          <a:p>
            <a:pPr lvl="1">
              <a:spcBef>
                <a:spcPts val="1400"/>
              </a:spcBef>
            </a:pP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select</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min</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(Date)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as</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min_date</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spacextbl</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where</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Landing_Outcome</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'Success (ground pad)';</a:t>
            </a:r>
            <a:endPar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64337971-9274-DDC2-B401-99230C3D7B5E}"/>
              </a:ext>
            </a:extLst>
          </p:cNvPr>
          <p:cNvSpPr txBox="1"/>
          <p:nvPr/>
        </p:nvSpPr>
        <p:spPr>
          <a:xfrm>
            <a:off x="402165" y="5863167"/>
            <a:ext cx="6254749"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spcAft>
                <a:spcPts val="600"/>
              </a:spcAft>
              <a:buFont typeface="Arial"/>
              <a:buChar char="•"/>
            </a:pPr>
            <a:r>
              <a:rPr lang="en-US" sz="2000" cap="small" dirty="0">
                <a:solidFill>
                  <a:srgbClr val="1C7DDB"/>
                </a:solidFill>
                <a:latin typeface="Arial"/>
                <a:cs typeface="Arial"/>
              </a:rPr>
              <a:t> </a:t>
            </a:r>
            <a:r>
              <a:rPr lang="en-US" sz="2000" cap="small" dirty="0">
                <a:solidFill>
                  <a:srgbClr val="1C7DDB"/>
                </a:solidFill>
                <a:latin typeface="Arial"/>
                <a:cs typeface="Arial"/>
                <a:hlinkClick r:id="rId3"/>
              </a:rPr>
              <a:t>GITHUB – EDA with Data Visualization</a:t>
            </a:r>
            <a:endParaRPr lang="en-US" sz="2000">
              <a:solidFill>
                <a:srgbClr val="113227"/>
              </a:solidFill>
              <a:latin typeface="Arial"/>
              <a:cs typeface="Arial"/>
            </a:endParaRPr>
          </a:p>
          <a:p>
            <a:pPr algn="l"/>
            <a:endParaRPr lang="en-US" dirty="0"/>
          </a:p>
        </p:txBody>
      </p:sp>
      <p:sp>
        <p:nvSpPr>
          <p:cNvPr id="8" name="Content Placeholder 4">
            <a:extLst>
              <a:ext uri="{FF2B5EF4-FFF2-40B4-BE49-F238E27FC236}">
                <a16:creationId xmlns:a16="http://schemas.microsoft.com/office/drawing/2014/main" id="{59F9BFB3-3008-8DB0-A9F4-CA0599E3CF2D}"/>
              </a:ext>
            </a:extLst>
          </p:cNvPr>
          <p:cNvSpPr txBox="1">
            <a:spLocks/>
          </p:cNvSpPr>
          <p:nvPr/>
        </p:nvSpPr>
        <p:spPr>
          <a:xfrm>
            <a:off x="5820834" y="1425575"/>
            <a:ext cx="5586413" cy="4351338"/>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1">
              <a:spcBef>
                <a:spcPts val="1400"/>
              </a:spcBef>
            </a:pP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select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Booster_Version</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spacextbl</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where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(PAYLOAD_MASS__KG_</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&gt;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4000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and</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PAYLOAD_MASS__KG_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6000)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and</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Landing_Outcome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2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'Success (drone ship)');</a:t>
            </a:r>
            <a:endParaRPr lang="en-US" sz="12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endParaRPr>
          </a:p>
          <a:p>
            <a:pPr lvl="1">
              <a:spcBef>
                <a:spcPts val="1400"/>
              </a:spcBef>
            </a:pP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select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Mission_Outcome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count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Mission_Outcome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as</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counts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spacextbl</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group</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by</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Mission_Outcome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p>
          <a:p>
            <a:pPr lvl="1">
              <a:spcBef>
                <a:spcPts val="1400"/>
              </a:spcBef>
            </a:pP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select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Booster_Version</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PAYLOAD_MASS__KG_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spacextbl</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where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PAYLOAD_MASS__KG_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select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max</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(PAYLOAD_MASS__KG_)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spacextbl</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p>
          <a:p>
            <a:pPr lvl="1">
              <a:spcBef>
                <a:spcPts val="1400"/>
              </a:spcBef>
            </a:pP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select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Landing_Outcome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Booster_Version</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Launch_Site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spacextbl</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where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Landing_Outcome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'Failure (drone ship)'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and</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year</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(Date)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'2015'</a:t>
            </a:r>
          </a:p>
          <a:p>
            <a:pPr lvl="1">
              <a:spcBef>
                <a:spcPts val="1400"/>
              </a:spcBef>
            </a:pP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select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Landing_Outcome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count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as</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LandingCounts</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from</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spacextbl</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where</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Date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between</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'2010-06-04'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and</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'2017-03-20'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group</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by</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Landing_Outcome</a:t>
            </a:r>
            <a:r>
              <a:rPr lang="en-US" sz="1200" dirty="0" err="1">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order</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by</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count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r>
              <a:rPr lang="en-US" sz="12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t>
            </a:r>
            <a:r>
              <a:rPr lang="en-US" sz="12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des</a:t>
            </a:r>
            <a:r>
              <a:rPr lang="en-US" sz="1400" b="1"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c</a:t>
            </a:r>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endPar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3667" y="1536172"/>
            <a:ext cx="9372600" cy="4975752"/>
          </a:xfrm>
          <a:prstGeom prst="rect">
            <a:avLst/>
          </a:prstGeom>
        </p:spPr>
        <p:txBody>
          <a:bodyPr vert="horz" lIns="91440" tIns="45720" rIns="91440" bIns="45720" rtlCol="0" anchor="ctr">
            <a:noAutofit/>
          </a:bodyPr>
          <a:lstStyle/>
          <a:p>
            <a:pPr algn="just"/>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Markers Indicating Launch Sites</a:t>
            </a:r>
            <a:endPar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Added blue circle at NASA Johnson Space Center's coordinate with a popup label</a:t>
            </a:r>
            <a:endParaRPr lang="en-US" sz="1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showing its name using its latitude and longitude coordinates</a:t>
            </a:r>
            <a:endPar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Added red circles at all launch sites coordinates with a popup label</a:t>
            </a:r>
            <a:endParaRPr lang="en-US" sz="1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showing its name using its name using its latitude and longitude coordinates</a:t>
            </a:r>
            <a:endPar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endPar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endParaRPr>
          </a:p>
          <a:p>
            <a:pPr algn="just"/>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Colored Markers of Launch Outcomes</a:t>
            </a:r>
            <a:endParaRPr lang="en-US" sz="1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Added colored markers Of Successful (Green) and Unsuccessful (red) Launches at</a:t>
            </a:r>
            <a:r>
              <a:rPr lang="en-US" sz="1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each launch site to</a:t>
            </a:r>
            <a:endParaRPr lang="en-US" sz="1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endParaRPr>
          </a:p>
          <a:p>
            <a:pPr algn="just"/>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show which launch sites have high success rates</a:t>
            </a:r>
            <a:endParaRPr lang="en-US" sz="1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Distances Between a Launch Site to Proximities</a:t>
            </a:r>
            <a:endPar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Added colored lines To show distance between launch</a:t>
            </a:r>
            <a:r>
              <a:rPr lang="en-US" sz="1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site CCAFS SLC- 40 and its proximity to the nearest</a:t>
            </a:r>
            <a:endParaRPr lang="en-US" sz="1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endParaRPr>
          </a:p>
          <a:p>
            <a:pPr algn="just"/>
            <a:r>
              <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coastline, railway, highway, and city</a:t>
            </a:r>
            <a:endParaRPr lang="en-US" sz="14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nSpc>
                <a:spcPct val="100000"/>
              </a:lnSpc>
            </a:pPr>
            <a:endPar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endParaRPr lang="en-US" sz="14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000" y="1603375"/>
            <a:ext cx="9745663" cy="4351338"/>
          </a:xfrm>
          <a:prstGeom prst="rect">
            <a:avLst/>
          </a:prstGeom>
        </p:spPr>
        <p:txBody>
          <a:bodyPr vert="horz" lIns="91440" tIns="45720" rIns="91440" bIns="45720" rtlCol="0" anchor="t">
            <a:noAutofit/>
          </a:bodyPr>
          <a:lstStyle/>
          <a:p>
            <a:pPr algn="just"/>
            <a:r>
              <a:rPr lang="en-US" sz="1600" dirty="0">
                <a:solidFill>
                  <a:schemeClr val="bg1"/>
                </a:solidFill>
                <a:latin typeface="Calibri"/>
                <a:ea typeface="+mn-lt"/>
                <a:cs typeface="+mn-lt"/>
              </a:rPr>
              <a:t>Dropdown List with Launch Sites</a:t>
            </a:r>
            <a:endParaRPr lang="en-US" sz="160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600" dirty="0">
                <a:solidFill>
                  <a:schemeClr val="bg1"/>
                </a:solidFill>
                <a:latin typeface="Calibri"/>
                <a:ea typeface="+mn-lt"/>
                <a:cs typeface="+mn-lt"/>
              </a:rPr>
              <a:t>• Allow user to select all launch sites or a certain launch site</a:t>
            </a:r>
            <a:endParaRPr lang="en-US" sz="16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endParaRPr lang="en-US" sz="1600" dirty="0">
              <a:solidFill>
                <a:schemeClr val="bg1"/>
              </a:solidFill>
              <a:latin typeface="Calibri"/>
              <a:ea typeface="+mn-lt"/>
              <a:cs typeface="+mn-lt"/>
            </a:endParaRPr>
          </a:p>
          <a:p>
            <a:pPr algn="just"/>
            <a:r>
              <a:rPr lang="en-US" sz="1600" dirty="0">
                <a:solidFill>
                  <a:schemeClr val="bg1"/>
                </a:solidFill>
                <a:latin typeface="Calibri"/>
                <a:ea typeface="+mn-lt"/>
                <a:cs typeface="+mn-lt"/>
              </a:rPr>
              <a:t>Pie Chart Showing Successful Launches</a:t>
            </a:r>
            <a:endParaRPr lang="en-US" sz="16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600" dirty="0">
                <a:solidFill>
                  <a:schemeClr val="bg1"/>
                </a:solidFill>
                <a:latin typeface="Calibri"/>
                <a:ea typeface="+mn-lt"/>
                <a:cs typeface="+mn-lt"/>
              </a:rPr>
              <a:t>• Allow user to see successful and unsuccessful launches as a percent of the total</a:t>
            </a:r>
            <a:endParaRPr lang="en-US" sz="16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endParaRPr lang="en-US" sz="1600" dirty="0">
              <a:solidFill>
                <a:schemeClr val="bg1"/>
              </a:solidFill>
              <a:latin typeface="Calibri"/>
              <a:ea typeface="+mn-lt"/>
              <a:cs typeface="+mn-lt"/>
            </a:endParaRPr>
          </a:p>
          <a:p>
            <a:pPr algn="just"/>
            <a:r>
              <a:rPr lang="en-US" sz="1600" dirty="0">
                <a:solidFill>
                  <a:schemeClr val="bg1"/>
                </a:solidFill>
                <a:latin typeface="Calibri"/>
                <a:ea typeface="+mn-lt"/>
                <a:cs typeface="+mn-lt"/>
              </a:rPr>
              <a:t>Slider of Payload Mass Range</a:t>
            </a:r>
            <a:endParaRPr lang="en-US" sz="16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600" dirty="0">
                <a:solidFill>
                  <a:schemeClr val="bg1"/>
                </a:solidFill>
                <a:latin typeface="Calibri"/>
                <a:ea typeface="+mn-lt"/>
                <a:cs typeface="+mn-lt"/>
              </a:rPr>
              <a:t>• Allow user to select payload mass range</a:t>
            </a:r>
            <a:endParaRPr lang="en-US" sz="16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endParaRPr lang="en-US" sz="1600" dirty="0">
              <a:solidFill>
                <a:schemeClr val="bg1"/>
              </a:solidFill>
              <a:latin typeface="Calibri"/>
              <a:ea typeface="+mn-lt"/>
              <a:cs typeface="+mn-lt"/>
            </a:endParaRPr>
          </a:p>
          <a:p>
            <a:pPr algn="just"/>
            <a:r>
              <a:rPr lang="en-US" sz="1600" dirty="0">
                <a:solidFill>
                  <a:schemeClr val="bg1"/>
                </a:solidFill>
                <a:latin typeface="Calibri"/>
                <a:ea typeface="+mn-lt"/>
                <a:cs typeface="+mn-lt"/>
              </a:rPr>
              <a:t>Scatter Chart Showing Payload Mass vs. Success Rate by Booster Version</a:t>
            </a:r>
            <a:endParaRPr lang="en-US" sz="16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600" dirty="0">
                <a:solidFill>
                  <a:schemeClr val="bg1"/>
                </a:solidFill>
                <a:latin typeface="Calibri"/>
                <a:ea typeface="+mn-lt"/>
                <a:cs typeface="+mn-lt"/>
              </a:rPr>
              <a:t>• Allow user to see the correlation between Payload and Launch Success</a:t>
            </a:r>
            <a:endParaRPr lang="en-US" sz="16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EEA851F5-3A26-037D-95AD-08D3FE2659EB}"/>
              </a:ext>
            </a:extLst>
          </p:cNvPr>
          <p:cNvSpPr txBox="1"/>
          <p:nvPr/>
        </p:nvSpPr>
        <p:spPr>
          <a:xfrm>
            <a:off x="402165" y="5863167"/>
            <a:ext cx="6254749"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spcAft>
                <a:spcPts val="600"/>
              </a:spcAft>
              <a:buFont typeface="Arial"/>
              <a:buChar char="•"/>
            </a:pPr>
            <a:r>
              <a:rPr lang="en-US" sz="2000" cap="small" dirty="0">
                <a:solidFill>
                  <a:srgbClr val="1C7DDB"/>
                </a:solidFill>
                <a:latin typeface="Arial"/>
                <a:cs typeface="Arial"/>
              </a:rPr>
              <a:t> </a:t>
            </a:r>
            <a:r>
              <a:rPr lang="en-US" sz="2000" cap="small" dirty="0">
                <a:solidFill>
                  <a:srgbClr val="1C7DDB"/>
                </a:solidFill>
                <a:latin typeface="Arial"/>
                <a:cs typeface="Arial"/>
                <a:hlinkClick r:id="rId3"/>
              </a:rPr>
              <a:t>GITHUB –  Plotly Dashboard App</a:t>
            </a:r>
            <a:endParaRPr lang="en-US" sz="2000">
              <a:solidFill>
                <a:srgbClr val="113227"/>
              </a:solidFill>
              <a:latin typeface="Arial"/>
              <a:cs typeface="Arial"/>
            </a:endParaRPr>
          </a:p>
          <a:p>
            <a:pPr algn="l"/>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667" y="1455208"/>
            <a:ext cx="9745663" cy="4351338"/>
          </a:xfrm>
          <a:prstGeom prst="rect">
            <a:avLst/>
          </a:prstGeom>
        </p:spPr>
        <p:txBody>
          <a:bodyPr>
            <a:normAutofit/>
          </a:bodyPr>
          <a:lstStyle/>
          <a:p>
            <a:pPr algn="just"/>
            <a:r>
              <a:rPr lang="en-US" sz="1800">
                <a:solidFill>
                  <a:srgbClr val="292929"/>
                </a:solidFill>
                <a:latin typeface="Calibri"/>
                <a:ea typeface="+mn-lt"/>
                <a:cs typeface="+mn-lt"/>
              </a:rPr>
              <a:t>We loaded the data using numpy and pandas, transformed the data, split</a:t>
            </a:r>
            <a:endParaRPr lang="en-US" sz="1800">
              <a:solidFill>
                <a:srgbClr val="FFFFFF"/>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endParaRPr>
          </a:p>
          <a:p>
            <a:pPr algn="just"/>
            <a:r>
              <a:rPr lang="en-US" sz="1800">
                <a:solidFill>
                  <a:srgbClr val="292929"/>
                </a:solidFill>
                <a:latin typeface="Calibri"/>
                <a:ea typeface="+mn-lt"/>
                <a:cs typeface="+mn-lt"/>
              </a:rPr>
              <a:t>our data into training and testing.</a:t>
            </a:r>
            <a:endParaRPr lang="en-US" sz="18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endParaRPr lang="en-US" sz="1800" dirty="0">
              <a:solidFill>
                <a:srgbClr val="292929"/>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Arial"/>
            </a:endParaRPr>
          </a:p>
          <a:p>
            <a:pPr algn="just"/>
            <a:r>
              <a:rPr lang="en-US" sz="1800" dirty="0">
                <a:solidFill>
                  <a:srgbClr val="292929"/>
                </a:solidFill>
                <a:latin typeface="Calibri"/>
                <a:ea typeface="+mn-lt"/>
                <a:cs typeface="+mn-lt"/>
              </a:rPr>
              <a:t>We built different machine learning models and tune different</a:t>
            </a:r>
            <a:endParaRPr lang="en-US" sz="18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800" dirty="0">
                <a:solidFill>
                  <a:srgbClr val="292929"/>
                </a:solidFill>
                <a:latin typeface="Calibri"/>
                <a:ea typeface="+mn-lt"/>
                <a:cs typeface="+mn-lt"/>
              </a:rPr>
              <a:t>hyperparameters using </a:t>
            </a:r>
            <a:r>
              <a:rPr lang="en-US" sz="1800" err="1">
                <a:solidFill>
                  <a:srgbClr val="292929"/>
                </a:solidFill>
                <a:latin typeface="Calibri"/>
                <a:ea typeface="+mn-lt"/>
                <a:cs typeface="+mn-lt"/>
              </a:rPr>
              <a:t>GridSearchCV</a:t>
            </a:r>
            <a:r>
              <a:rPr lang="en-US" sz="1800" dirty="0">
                <a:solidFill>
                  <a:srgbClr val="292929"/>
                </a:solidFill>
                <a:latin typeface="Calibri"/>
                <a:ea typeface="+mn-lt"/>
                <a:cs typeface="+mn-lt"/>
              </a:rPr>
              <a:t>.</a:t>
            </a:r>
            <a:endParaRPr lang="en-US" sz="18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lnSpc>
                <a:spcPct val="100000"/>
              </a:lnSpc>
            </a:pPr>
            <a:endParaRPr lang="en-US" sz="1800" dirty="0">
              <a:solidFill>
                <a:srgbClr val="292929"/>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Arial"/>
            </a:endParaRPr>
          </a:p>
          <a:p>
            <a:pPr algn="just"/>
            <a:r>
              <a:rPr lang="en-US" sz="1800" dirty="0">
                <a:solidFill>
                  <a:srgbClr val="292929"/>
                </a:solidFill>
                <a:latin typeface="Calibri"/>
                <a:ea typeface="+mn-lt"/>
                <a:cs typeface="+mn-lt"/>
              </a:rPr>
              <a:t>We used accuracy as the metric for our model, improved the model using</a:t>
            </a:r>
            <a:endParaRPr lang="en-US" sz="18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r>
              <a:rPr lang="en-US" sz="1800" dirty="0">
                <a:solidFill>
                  <a:srgbClr val="292929"/>
                </a:solidFill>
                <a:latin typeface="Calibri"/>
                <a:ea typeface="+mn-lt"/>
                <a:cs typeface="+mn-lt"/>
              </a:rPr>
              <a:t>feature engineering and algorithm tuning.</a:t>
            </a:r>
            <a:endParaRPr lang="en-US" sz="180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gn="just"/>
            <a:endParaRPr lang="en-US" sz="1800" dirty="0">
              <a:solidFill>
                <a:srgbClr val="292929"/>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Arial"/>
            </a:endParaRPr>
          </a:p>
          <a:p>
            <a:pPr algn="just"/>
            <a:r>
              <a:rPr lang="en-US" sz="1800" dirty="0">
                <a:solidFill>
                  <a:srgbClr val="292929"/>
                </a:solidFill>
                <a:latin typeface="Calibri"/>
                <a:ea typeface="+mn-lt"/>
                <a:cs typeface="+mn-lt"/>
              </a:rPr>
              <a:t>We found the best performing classification model.</a:t>
            </a:r>
            <a:endParaRPr lang="en-US" sz="1800" dirty="0">
              <a:latin typeface="Calibri"/>
              <a:ea typeface="+mn-lt"/>
              <a:cs typeface="+mn-lt"/>
            </a:endParaRPr>
          </a:p>
          <a:p>
            <a:pPr algn="just"/>
            <a:endParaRPr lang="en-US" dirty="0">
              <a:solidFill>
                <a:srgbClr val="292929"/>
              </a:solidFill>
              <a:effectLst>
                <a:glow rad="38100">
                  <a:prstClr val="black">
                    <a:lumMod val="50000"/>
                    <a:lumOff val="50000"/>
                    <a:alpha val="20000"/>
                  </a:prstClr>
                </a:glow>
                <a:outerShdw blurRad="44450" dist="12700" dir="13860000" algn="tl" rotWithShape="0">
                  <a:srgbClr val="000000">
                    <a:alpha val="20000"/>
                  </a:srgbClr>
                </a:outerShdw>
              </a:effectLst>
              <a:latin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09731A33-9CF3-5376-E302-827F699FEF6A}"/>
              </a:ext>
            </a:extLst>
          </p:cNvPr>
          <p:cNvSpPr txBox="1"/>
          <p:nvPr/>
        </p:nvSpPr>
        <p:spPr>
          <a:xfrm>
            <a:off x="402165" y="5863167"/>
            <a:ext cx="6254749"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spcAft>
                <a:spcPts val="600"/>
              </a:spcAft>
              <a:buFont typeface="Arial"/>
              <a:buChar char="•"/>
            </a:pPr>
            <a:r>
              <a:rPr lang="en-US" sz="2000" cap="small" dirty="0">
                <a:solidFill>
                  <a:srgbClr val="1C7DDB"/>
                </a:solidFill>
                <a:latin typeface="Arial"/>
                <a:cs typeface="Arial"/>
              </a:rPr>
              <a:t> </a:t>
            </a:r>
            <a:r>
              <a:rPr lang="en-US" sz="2000" cap="small" dirty="0">
                <a:solidFill>
                  <a:srgbClr val="1C7DDB"/>
                </a:solidFill>
                <a:latin typeface="Arial"/>
                <a:cs typeface="Arial"/>
                <a:hlinkClick r:id="rId3"/>
              </a:rPr>
              <a:t>GITHUB –  Predictive Analysis</a:t>
            </a:r>
            <a:endParaRPr lang="en-US" sz="2000">
              <a:solidFill>
                <a:srgbClr val="113227"/>
              </a:solidFill>
              <a:latin typeface="Arial"/>
              <a:cs typeface="Arial"/>
            </a:endParaRPr>
          </a:p>
          <a:p>
            <a:pPr algn="l"/>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09375" y="1426337"/>
            <a:ext cx="9629891" cy="498716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sz="1600" dirty="0">
                <a:latin typeface="Calibri"/>
                <a:cs typeface="Calibri"/>
              </a:rPr>
              <a:t>Exploratory Data Analysis</a:t>
            </a:r>
            <a:endParaRPr lang="en-US"/>
          </a:p>
          <a:p>
            <a:pPr algn="just"/>
            <a:r>
              <a:rPr lang="en-US" sz="1600" dirty="0">
                <a:latin typeface="Calibri"/>
                <a:cs typeface="Calibri"/>
              </a:rPr>
              <a:t>Launch success has improved over time</a:t>
            </a:r>
          </a:p>
          <a:p>
            <a:pPr algn="just"/>
            <a:r>
              <a:rPr lang="en-US" sz="1600" dirty="0">
                <a:latin typeface="Calibri"/>
                <a:cs typeface="Calibri"/>
              </a:rPr>
              <a:t>KSC LC-39A has the highest success rate among landing sites</a:t>
            </a:r>
          </a:p>
          <a:p>
            <a:pPr algn="just"/>
            <a:r>
              <a:rPr lang="en-US" sz="1600" dirty="0">
                <a:latin typeface="Calibri"/>
                <a:cs typeface="Calibri"/>
              </a:rPr>
              <a:t>Orbits ES-L1, GEO, HEO and SSO have a 100% success rate</a:t>
            </a:r>
          </a:p>
          <a:p>
            <a:pPr marL="0" indent="0" algn="just">
              <a:buNone/>
            </a:pPr>
            <a:endParaRPr lang="en-US" sz="1600" dirty="0">
              <a:latin typeface="Calibri"/>
              <a:cs typeface="Calibri"/>
            </a:endParaRPr>
          </a:p>
          <a:p>
            <a:pPr marL="0" indent="0" algn="just">
              <a:buNone/>
            </a:pPr>
            <a:r>
              <a:rPr lang="en-US" sz="1600" dirty="0">
                <a:latin typeface="Calibri"/>
                <a:cs typeface="Calibri"/>
              </a:rPr>
              <a:t>Visual Analytics</a:t>
            </a:r>
            <a:endParaRPr lang="en-US" dirty="0"/>
          </a:p>
          <a:p>
            <a:pPr algn="just"/>
            <a:r>
              <a:rPr lang="en-US" sz="1600" dirty="0">
                <a:latin typeface="Calibri"/>
                <a:cs typeface="Calibri"/>
              </a:rPr>
              <a:t>Most launch sites are near the equator, and all are close to the coast</a:t>
            </a:r>
          </a:p>
          <a:p>
            <a:pPr algn="just"/>
            <a:r>
              <a:rPr lang="en-US" sz="1600" dirty="0">
                <a:latin typeface="Calibri"/>
                <a:cs typeface="Calibri"/>
              </a:rPr>
              <a:t>Launch sites are far enough away from anything a failed launch can damage</a:t>
            </a:r>
          </a:p>
          <a:p>
            <a:pPr algn="just"/>
            <a:r>
              <a:rPr lang="en-US" sz="1600" dirty="0">
                <a:latin typeface="Calibri"/>
                <a:cs typeface="Calibri"/>
              </a:rPr>
              <a:t>(city, highway, railway), while still close enough to bring people and material</a:t>
            </a:r>
          </a:p>
          <a:p>
            <a:pPr algn="just"/>
            <a:r>
              <a:rPr lang="en-US" sz="1600" dirty="0">
                <a:latin typeface="Calibri"/>
                <a:cs typeface="Calibri"/>
              </a:rPr>
              <a:t>to support launch activities</a:t>
            </a:r>
          </a:p>
          <a:p>
            <a:pPr marL="0" indent="0" algn="just">
              <a:buNone/>
            </a:pPr>
            <a:endParaRPr lang="en-US" sz="1600" dirty="0">
              <a:latin typeface="Calibri"/>
              <a:cs typeface="Calibri"/>
            </a:endParaRPr>
          </a:p>
          <a:p>
            <a:pPr marL="0" indent="0" algn="just">
              <a:buNone/>
            </a:pPr>
            <a:r>
              <a:rPr lang="en-US" sz="1600" dirty="0">
                <a:latin typeface="Calibri"/>
                <a:cs typeface="Calibri"/>
              </a:rPr>
              <a:t>Predictive Analytics</a:t>
            </a:r>
            <a:endParaRPr lang="en-US" dirty="0"/>
          </a:p>
          <a:p>
            <a:pPr algn="just"/>
            <a:r>
              <a:rPr lang="en-US" sz="1600" dirty="0">
                <a:latin typeface="Calibri"/>
                <a:cs typeface="Calibri"/>
              </a:rPr>
              <a:t>Decision Tree model is the best predictive model for the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70417" y="1358900"/>
            <a:ext cx="10970154" cy="2065338"/>
          </a:xfrm>
          <a:prstGeom prst="rect">
            <a:avLst/>
          </a:prstGeom>
        </p:spPr>
        <p:txBody>
          <a:bodyPr>
            <a:normAutofit/>
          </a:bodyPr>
          <a:lstStyle/>
          <a:p>
            <a:pPr algn="just"/>
            <a:r>
              <a:rPr lang="en-CA" sz="2200" dirty="0">
                <a:solidFill>
                  <a:srgbClr val="292929"/>
                </a:solidFill>
                <a:ea typeface="+mn-lt"/>
                <a:cs typeface="+mn-lt"/>
              </a:rPr>
              <a:t>From the plot, we found that the more flights at a launch site, the</a:t>
            </a: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a:p>
            <a:pPr algn="just"/>
            <a:r>
              <a:rPr lang="en-CA" sz="2200" dirty="0">
                <a:solidFill>
                  <a:srgbClr val="292929"/>
                </a:solidFill>
                <a:ea typeface="+mn-lt"/>
                <a:cs typeface="+mn-lt"/>
              </a:rPr>
              <a:t>greater the success rate at a launch site.</a:t>
            </a:r>
            <a:endParaRPr lang="en-US" dirty="0"/>
          </a:p>
          <a:p>
            <a:pPr>
              <a:lnSpc>
                <a:spcPct val="100000"/>
              </a:lnSpc>
              <a:spcBef>
                <a:spcPts val="1400"/>
              </a:spcBef>
            </a:pPr>
            <a:endParaRPr lang="en-CA"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Chart, scatter chart&#10;&#10;Description automatically generated">
            <a:extLst>
              <a:ext uri="{FF2B5EF4-FFF2-40B4-BE49-F238E27FC236}">
                <a16:creationId xmlns:a16="http://schemas.microsoft.com/office/drawing/2014/main" id="{BD9660DC-54B0-D582-83E6-F1933E322A98}"/>
              </a:ext>
            </a:extLst>
          </p:cNvPr>
          <p:cNvPicPr>
            <a:picLocks noChangeAspect="1"/>
          </p:cNvPicPr>
          <p:nvPr/>
        </p:nvPicPr>
        <p:blipFill>
          <a:blip r:embed="rId3"/>
          <a:stretch>
            <a:fillRect/>
          </a:stretch>
        </p:blipFill>
        <p:spPr>
          <a:xfrm>
            <a:off x="483080" y="2903951"/>
            <a:ext cx="10866406" cy="322108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35170" y="1221836"/>
            <a:ext cx="9525030" cy="1654985"/>
          </a:xfrm>
          <a:prstGeom prst="rect">
            <a:avLst/>
          </a:prstGeom>
        </p:spPr>
        <p:txBody>
          <a:bodyPr>
            <a:normAutofit/>
          </a:bodyPr>
          <a:lstStyle/>
          <a:p>
            <a:pPr>
              <a:spcBef>
                <a:spcPts val="1400"/>
              </a:spcBef>
            </a:pPr>
            <a:r>
              <a:rPr lang="en-CA" sz="2200" dirty="0">
                <a:solidFill>
                  <a:schemeClr val="accent3">
                    <a:lumMod val="25000"/>
                  </a:schemeClr>
                </a:solidFill>
                <a:latin typeface="Abadi"/>
              </a:rPr>
              <a:t>The greater the payload, the more successful the launch was at site CCAFS SLC-40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54219E34-A037-4022-90A4-04C1E48EB161}"/>
              </a:ext>
            </a:extLst>
          </p:cNvPr>
          <p:cNvPicPr>
            <a:picLocks noChangeAspect="1"/>
          </p:cNvPicPr>
          <p:nvPr/>
        </p:nvPicPr>
        <p:blipFill>
          <a:blip r:embed="rId3"/>
          <a:stretch>
            <a:fillRect/>
          </a:stretch>
        </p:blipFill>
        <p:spPr>
          <a:xfrm>
            <a:off x="1029419" y="2875197"/>
            <a:ext cx="10262558" cy="304855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8868" y="1996536"/>
            <a:ext cx="3932238" cy="3811588"/>
          </a:xfrm>
          <a:prstGeom prst="rect">
            <a:avLst/>
          </a:prstGeom>
        </p:spPr>
        <p:txBody>
          <a:bodyPr>
            <a:normAutofit/>
          </a:bodyPr>
          <a:lstStyle/>
          <a:p>
            <a:pPr algn="just"/>
            <a:r>
              <a:rPr lang="en-US" sz="2200" dirty="0">
                <a:solidFill>
                  <a:srgbClr val="000000"/>
                </a:solidFill>
                <a:ea typeface="+mn-lt"/>
                <a:cs typeface="+mn-lt"/>
              </a:rPr>
              <a:t>ES-L1, GEO, HEO,</a:t>
            </a:r>
            <a:endParaRPr lang="en-US" dirty="0"/>
          </a:p>
          <a:p>
            <a:pPr algn="just"/>
            <a:r>
              <a:rPr lang="en-US" sz="2200" dirty="0">
                <a:solidFill>
                  <a:srgbClr val="000000"/>
                </a:solidFill>
                <a:ea typeface="+mn-lt"/>
                <a:cs typeface="+mn-lt"/>
              </a:rPr>
              <a:t>SSO, VLEO had the highest</a:t>
            </a:r>
            <a:endParaRPr lang="en-US" dirty="0"/>
          </a:p>
          <a:p>
            <a:pPr algn="just">
              <a:lnSpc>
                <a:spcPct val="100000"/>
              </a:lnSpc>
            </a:pPr>
            <a:r>
              <a:rPr lang="en-US" sz="2200" dirty="0">
                <a:solidFill>
                  <a:srgbClr val="000000"/>
                </a:solidFill>
                <a:ea typeface="+mn-lt"/>
                <a:cs typeface="+mn-lt"/>
              </a:rPr>
              <a:t>success rate.</a:t>
            </a:r>
            <a:endParaRPr lang="en-US" dirty="0"/>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Chart, bar chart&#10;&#10;Description automatically generated">
            <a:extLst>
              <a:ext uri="{FF2B5EF4-FFF2-40B4-BE49-F238E27FC236}">
                <a16:creationId xmlns:a16="http://schemas.microsoft.com/office/drawing/2014/main" id="{827FF03D-9E21-F162-F51C-12ABA28AD701}"/>
              </a:ext>
            </a:extLst>
          </p:cNvPr>
          <p:cNvPicPr>
            <a:picLocks noChangeAspect="1"/>
          </p:cNvPicPr>
          <p:nvPr/>
        </p:nvPicPr>
        <p:blipFill>
          <a:blip r:embed="rId3"/>
          <a:stretch>
            <a:fillRect/>
          </a:stretch>
        </p:blipFill>
        <p:spPr>
          <a:xfrm>
            <a:off x="5285117" y="1782763"/>
            <a:ext cx="6006860" cy="40976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1396" y="1710666"/>
            <a:ext cx="10114502" cy="1309928"/>
          </a:xfrm>
          <a:prstGeom prst="rect">
            <a:avLst/>
          </a:prstGeom>
        </p:spPr>
        <p:txBody>
          <a:bodyPr>
            <a:normAutofit/>
          </a:bodyPr>
          <a:lstStyle/>
          <a:p>
            <a:pPr algn="just"/>
            <a:r>
              <a:rPr lang="en-US" sz="2200" dirty="0">
                <a:solidFill>
                  <a:srgbClr val="292929"/>
                </a:solidFill>
                <a:ea typeface="+mn-lt"/>
                <a:cs typeface="+mn-lt"/>
              </a:rPr>
              <a:t>We see that in the LEO orbit, success is related to the number of flights whereas in the GTO orbit, there is no relationship between flight number and the orbit.</a:t>
            </a:r>
            <a:endParaRPr lang="en-US" dirty="0"/>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Chart, scatter chart&#10;&#10;Description automatically generated">
            <a:extLst>
              <a:ext uri="{FF2B5EF4-FFF2-40B4-BE49-F238E27FC236}">
                <a16:creationId xmlns:a16="http://schemas.microsoft.com/office/drawing/2014/main" id="{1096236C-BDD7-62A5-C851-F614470632DB}"/>
              </a:ext>
            </a:extLst>
          </p:cNvPr>
          <p:cNvPicPr>
            <a:picLocks noChangeAspect="1"/>
          </p:cNvPicPr>
          <p:nvPr/>
        </p:nvPicPr>
        <p:blipFill>
          <a:blip r:embed="rId3"/>
          <a:stretch>
            <a:fillRect/>
          </a:stretch>
        </p:blipFill>
        <p:spPr>
          <a:xfrm>
            <a:off x="885646" y="2662353"/>
            <a:ext cx="10205048" cy="34023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4104766" cy="3825965"/>
          </a:xfrm>
          <a:prstGeom prst="rect">
            <a:avLst/>
          </a:prstGeom>
        </p:spPr>
        <p:txBody>
          <a:bodyPr>
            <a:normAutofit/>
          </a:bodyPr>
          <a:lstStyle/>
          <a:p>
            <a:pPr algn="just"/>
            <a:r>
              <a:rPr lang="en-US" sz="2200" dirty="0">
                <a:solidFill>
                  <a:srgbClr val="292929"/>
                </a:solidFill>
                <a:ea typeface="+mn-lt"/>
                <a:cs typeface="+mn-lt"/>
              </a:rPr>
              <a:t>PO,</a:t>
            </a:r>
            <a:r>
              <a:rPr lang="en-US" sz="2200" dirty="0">
                <a:solidFill>
                  <a:srgbClr val="292929"/>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LEO and ISS orbits had more successful landings with a heavier payload.</a:t>
            </a:r>
            <a:endParaRPr lang="en-US" dirty="0"/>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Chart, scatter chart&#10;&#10;Description automatically generated">
            <a:extLst>
              <a:ext uri="{FF2B5EF4-FFF2-40B4-BE49-F238E27FC236}">
                <a16:creationId xmlns:a16="http://schemas.microsoft.com/office/drawing/2014/main" id="{FC56D906-FDCA-A320-4E97-641B28452E47}"/>
              </a:ext>
            </a:extLst>
          </p:cNvPr>
          <p:cNvPicPr>
            <a:picLocks noChangeAspect="1"/>
          </p:cNvPicPr>
          <p:nvPr/>
        </p:nvPicPr>
        <p:blipFill>
          <a:blip r:embed="rId3"/>
          <a:stretch>
            <a:fillRect/>
          </a:stretch>
        </p:blipFill>
        <p:spPr>
          <a:xfrm>
            <a:off x="5040701" y="1553519"/>
            <a:ext cx="5417387" cy="438356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3208" y="1394364"/>
            <a:ext cx="3932238" cy="3811588"/>
          </a:xfrm>
          <a:prstGeom prst="rect">
            <a:avLst/>
          </a:prstGeom>
        </p:spPr>
        <p:txBody>
          <a:bodyPr>
            <a:normAutofit/>
          </a:bodyPr>
          <a:lstStyle/>
          <a:p>
            <a:pPr>
              <a:spcBef>
                <a:spcPts val="1400"/>
              </a:spcBef>
            </a:pPr>
            <a:r>
              <a:rPr lang="en-CA" sz="2200" dirty="0">
                <a:solidFill>
                  <a:schemeClr val="accent3">
                    <a:lumMod val="25000"/>
                  </a:schemeClr>
                </a:solidFill>
                <a:latin typeface="Abadi"/>
              </a:rPr>
              <a:t>We can see the launch success has increased over time.</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Chart, line chart&#10;&#10;Description automatically generated">
            <a:extLst>
              <a:ext uri="{FF2B5EF4-FFF2-40B4-BE49-F238E27FC236}">
                <a16:creationId xmlns:a16="http://schemas.microsoft.com/office/drawing/2014/main" id="{9456CC74-85C5-2B6E-9041-7A0C48FD4E5A}"/>
              </a:ext>
            </a:extLst>
          </p:cNvPr>
          <p:cNvPicPr>
            <a:picLocks noChangeAspect="1"/>
          </p:cNvPicPr>
          <p:nvPr/>
        </p:nvPicPr>
        <p:blipFill>
          <a:blip r:embed="rId3"/>
          <a:stretch>
            <a:fillRect/>
          </a:stretch>
        </p:blipFill>
        <p:spPr>
          <a:xfrm>
            <a:off x="4724400" y="1815386"/>
            <a:ext cx="6222520" cy="398922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413825" cy="1819532"/>
          </a:xfrm>
          <a:prstGeom prst="rect">
            <a:avLst/>
          </a:prstGeom>
        </p:spPr>
        <p:txBody>
          <a:bodyPr>
            <a:normAutofit/>
          </a:bodyPr>
          <a:lstStyle/>
          <a:p>
            <a:pPr algn="just"/>
            <a:r>
              <a:rPr lang="en-US" sz="2200" dirty="0">
                <a:solidFill>
                  <a:srgbClr val="000000"/>
                </a:solidFill>
                <a:ea typeface="+mn-lt"/>
                <a:cs typeface="+mn-lt"/>
              </a:rPr>
              <a:t>We used the key word </a:t>
            </a:r>
            <a:r>
              <a:rPr lang="en-US" sz="2200" b="1" dirty="0">
                <a:solidFill>
                  <a:srgbClr val="000000"/>
                </a:solidFill>
                <a:ea typeface="+mn-lt"/>
                <a:cs typeface="+mn-lt"/>
              </a:rPr>
              <a:t>DISTINCT </a:t>
            </a:r>
            <a:r>
              <a:rPr lang="en-US" sz="2200" dirty="0">
                <a:solidFill>
                  <a:srgbClr val="000000"/>
                </a:solidFill>
                <a:ea typeface="+mn-lt"/>
                <a:cs typeface="+mn-lt"/>
              </a:rPr>
              <a:t>to show only</a:t>
            </a:r>
            <a:endParaRPr lang="en-US" dirty="0">
              <a:effectLst>
                <a:glow rad="38100">
                  <a:prstClr val="black">
                    <a:lumMod val="50000"/>
                    <a:lumOff val="50000"/>
                    <a:alpha val="20000"/>
                  </a:prstClr>
                </a:glow>
                <a:outerShdw blurRad="44450" dist="12700" dir="13860000" algn="tl" rotWithShape="0">
                  <a:srgbClr val="000000">
                    <a:alpha val="20000"/>
                  </a:srgbClr>
                </a:outerShdw>
              </a:effectLst>
            </a:endParaRPr>
          </a:p>
          <a:p>
            <a:pPr algn="just"/>
            <a:r>
              <a:rPr lang="en-US" sz="2200" dirty="0">
                <a:solidFill>
                  <a:srgbClr val="000000"/>
                </a:solidFill>
                <a:ea typeface="+mn-lt"/>
                <a:cs typeface="+mn-lt"/>
              </a:rPr>
              <a:t>unique launch sites from the SpaceX data.</a:t>
            </a:r>
            <a:endParaRPr lang="en-US" dirty="0"/>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B126C7B6-018B-BB0F-6AB7-6E3ACA916F5D}"/>
              </a:ext>
            </a:extLst>
          </p:cNvPr>
          <p:cNvPicPr>
            <a:picLocks noChangeAspect="1"/>
          </p:cNvPicPr>
          <p:nvPr/>
        </p:nvPicPr>
        <p:blipFill>
          <a:blip r:embed="rId3"/>
          <a:stretch>
            <a:fillRect/>
          </a:stretch>
        </p:blipFill>
        <p:spPr>
          <a:xfrm>
            <a:off x="6518788" y="1827100"/>
            <a:ext cx="4426973" cy="360938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5825051" cy="4351338"/>
          </a:xfrm>
          <a:prstGeom prst="rect">
            <a:avLst/>
          </a:prstGeom>
        </p:spPr>
        <p:txBody>
          <a:bodyPr>
            <a:normAutofit/>
          </a:bodyPr>
          <a:lstStyle/>
          <a:p>
            <a:pPr algn="just"/>
            <a:r>
              <a:rPr lang="en-US" sz="2200" dirty="0">
                <a:solidFill>
                  <a:srgbClr val="292929"/>
                </a:solidFill>
                <a:ea typeface="+mn-lt"/>
                <a:cs typeface="+mn-lt"/>
              </a:rPr>
              <a:t>We used WHERE to display 5 records where launch sites begin with</a:t>
            </a:r>
            <a:endParaRPr lang="en-US" dirty="0">
              <a:solidFill>
                <a:srgbClr val="292929"/>
              </a:solidFill>
              <a:ea typeface="+mn-lt"/>
              <a:cs typeface="+mn-lt"/>
            </a:endParaRPr>
          </a:p>
          <a:p>
            <a:pPr algn="just">
              <a:lnSpc>
                <a:spcPct val="100000"/>
              </a:lnSpc>
            </a:pPr>
            <a:r>
              <a:rPr lang="en-US" sz="2200" dirty="0">
                <a:solidFill>
                  <a:srgbClr val="292929"/>
                </a:solidFill>
                <a:ea typeface="+mn-lt"/>
                <a:cs typeface="+mn-lt"/>
              </a:rPr>
              <a:t>`CCA`</a:t>
            </a:r>
            <a:endParaRPr lang="en-US" dirty="0">
              <a:solidFill>
                <a:srgbClr val="292929"/>
              </a:solidFill>
              <a:ea typeface="+mn-lt"/>
              <a:cs typeface="+mn-lt"/>
            </a:endParaRPr>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DDEB951C-A322-9A6C-3CDA-93D3C68D98B6}"/>
              </a:ext>
            </a:extLst>
          </p:cNvPr>
          <p:cNvPicPr>
            <a:picLocks noChangeAspect="1"/>
          </p:cNvPicPr>
          <p:nvPr/>
        </p:nvPicPr>
        <p:blipFill>
          <a:blip r:embed="rId3"/>
          <a:stretch>
            <a:fillRect/>
          </a:stretch>
        </p:blipFill>
        <p:spPr>
          <a:xfrm>
            <a:off x="5830529" y="1568631"/>
            <a:ext cx="5705167" cy="411402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5960244" cy="2102209"/>
          </a:xfrm>
          <a:prstGeom prst="rect">
            <a:avLst/>
          </a:prstGeom>
        </p:spPr>
        <p:txBody>
          <a:bodyPr>
            <a:normAutofit/>
          </a:bodyPr>
          <a:lstStyle/>
          <a:p>
            <a:pPr algn="just"/>
            <a:r>
              <a:rPr lang="en-US" sz="2200" dirty="0">
                <a:solidFill>
                  <a:srgbClr val="292929"/>
                </a:solidFill>
                <a:ea typeface="+mn-lt"/>
                <a:cs typeface="+mn-lt"/>
              </a:rPr>
              <a:t>We calculated the total payload using SUM and WHERE.</a:t>
            </a:r>
            <a:endParaRPr lang="en-US" dirty="0">
              <a:solidFill>
                <a:srgbClr val="292929"/>
              </a:solidFill>
              <a:effectLst>
                <a:glow rad="38100">
                  <a:prstClr val="black">
                    <a:lumMod val="50000"/>
                    <a:lumOff val="50000"/>
                    <a:alpha val="20000"/>
                  </a:prstClr>
                </a:glow>
                <a:outerShdw blurRad="44450" dist="12700" dir="13860000" algn="tl" rotWithShape="0">
                  <a:srgbClr val="000000">
                    <a:alpha val="20000"/>
                  </a:srgbClr>
                </a:outerShdw>
              </a:effectLst>
            </a:endParaRPr>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8E43C01F-689C-9765-0DB5-0653B36BC54C}"/>
              </a:ext>
            </a:extLst>
          </p:cNvPr>
          <p:cNvPicPr>
            <a:picLocks noChangeAspect="1"/>
          </p:cNvPicPr>
          <p:nvPr/>
        </p:nvPicPr>
        <p:blipFill>
          <a:blip r:embed="rId3"/>
          <a:stretch>
            <a:fillRect/>
          </a:stretch>
        </p:blipFill>
        <p:spPr>
          <a:xfrm>
            <a:off x="2598174" y="3323731"/>
            <a:ext cx="7302909" cy="241050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7871" y="1628980"/>
            <a:ext cx="3944631" cy="4351338"/>
          </a:xfrm>
          <a:prstGeom prst="rect">
            <a:avLst/>
          </a:prstGeom>
        </p:spPr>
        <p:txBody>
          <a:bodyPr>
            <a:normAutofit/>
          </a:bodyPr>
          <a:lstStyle/>
          <a:p>
            <a:pPr algn="just"/>
            <a:r>
              <a:rPr lang="en-US" dirty="0">
                <a:solidFill>
                  <a:srgbClr val="000000"/>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We calculated the average</a:t>
            </a: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a:p>
            <a:pPr algn="just"/>
            <a:r>
              <a:rPr lang="en-US" dirty="0">
                <a:solidFill>
                  <a:srgbClr val="000000"/>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payload mass with AVG and WHERE</a:t>
            </a:r>
            <a:endParaRPr lang="en-US" dirty="0"/>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9295E32C-BA10-4CAA-9E2C-219A9B3F6766}"/>
              </a:ext>
            </a:extLst>
          </p:cNvPr>
          <p:cNvPicPr>
            <a:picLocks noChangeAspect="1"/>
          </p:cNvPicPr>
          <p:nvPr/>
        </p:nvPicPr>
        <p:blipFill>
          <a:blip r:embed="rId3"/>
          <a:stretch>
            <a:fillRect/>
          </a:stretch>
        </p:blipFill>
        <p:spPr>
          <a:xfrm>
            <a:off x="4810432" y="2173606"/>
            <a:ext cx="6245941" cy="226498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1180435"/>
          </a:xfrm>
          <a:prstGeom prst="rect">
            <a:avLst/>
          </a:prstGeom>
        </p:spPr>
        <p:txBody>
          <a:bodyPr lIns="91440" tIns="45720" rIns="91440" bIns="45720" anchor="t">
            <a:normAutofit/>
          </a:bodyPr>
          <a:lstStyle/>
          <a:p>
            <a:pPr>
              <a:spcBef>
                <a:spcPts val="1400"/>
              </a:spcBef>
            </a:pPr>
            <a:r>
              <a:rPr lang="en-US" sz="2200" dirty="0">
                <a:solidFill>
                  <a:schemeClr val="accent3">
                    <a:lumMod val="25000"/>
                  </a:schemeClr>
                </a:solidFill>
                <a:latin typeface="Abadi"/>
              </a:rPr>
              <a:t>Dates of the first successful landing date </a:t>
            </a:r>
            <a:r>
              <a:rPr lang="en-US" sz="2200">
                <a:solidFill>
                  <a:schemeClr val="accent3">
                    <a:lumMod val="25000"/>
                  </a:schemeClr>
                </a:solidFill>
                <a:latin typeface="Abadi"/>
              </a:rPr>
              <a:t>MIN and</a:t>
            </a:r>
            <a:r>
              <a:rPr lang="en-US" sz="2200" dirty="0">
                <a:solidFill>
                  <a:schemeClr val="accent3">
                    <a:lumMod val="25000"/>
                  </a:schemeClr>
                </a:solidFill>
                <a:latin typeface="Abadi"/>
              </a:rPr>
              <a:t> WHERE</a:t>
            </a:r>
            <a:endParaRPr lang="en-US"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CDF59841-21F1-C79F-65A8-D229889EDAB2}"/>
              </a:ext>
            </a:extLst>
          </p:cNvPr>
          <p:cNvPicPr>
            <a:picLocks noChangeAspect="1"/>
          </p:cNvPicPr>
          <p:nvPr/>
        </p:nvPicPr>
        <p:blipFill>
          <a:blip r:embed="rId3"/>
          <a:stretch>
            <a:fillRect/>
          </a:stretch>
        </p:blipFill>
        <p:spPr>
          <a:xfrm>
            <a:off x="1959078" y="3124724"/>
            <a:ext cx="7167716" cy="21325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96486" y="1626639"/>
            <a:ext cx="4652889" cy="36116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a:rPr>
              <a:t>Data Collection</a:t>
            </a:r>
          </a:p>
          <a:p>
            <a:pPr lvl="1">
              <a:lnSpc>
                <a:spcPct val="100000"/>
              </a:lnSpc>
              <a:spcBef>
                <a:spcPts val="1400"/>
              </a:spcBef>
            </a:pPr>
            <a:r>
              <a:rPr lang="en-US" sz="1600" dirty="0">
                <a:solidFill>
                  <a:schemeClr val="accent3">
                    <a:lumMod val="25000"/>
                  </a:schemeClr>
                </a:solidFill>
                <a:latin typeface="Abadi"/>
              </a:rPr>
              <a:t>Data Wrangling</a:t>
            </a:r>
          </a:p>
          <a:p>
            <a:pPr lvl="1">
              <a:lnSpc>
                <a:spcPct val="100000"/>
              </a:lnSpc>
              <a:spcBef>
                <a:spcPts val="1400"/>
              </a:spcBef>
            </a:pPr>
            <a:r>
              <a:rPr lang="en-US" sz="1600" dirty="0">
                <a:solidFill>
                  <a:schemeClr val="accent3">
                    <a:lumMod val="25000"/>
                  </a:schemeClr>
                </a:solidFill>
                <a:latin typeface="Abadi"/>
              </a:rPr>
              <a:t>Exploratory Data Analysis with SQL</a:t>
            </a:r>
          </a:p>
          <a:p>
            <a:pPr lvl="1">
              <a:lnSpc>
                <a:spcPct val="100000"/>
              </a:lnSpc>
              <a:spcBef>
                <a:spcPts val="1400"/>
              </a:spcBef>
            </a:pPr>
            <a:r>
              <a:rPr lang="en-US" sz="1600" dirty="0">
                <a:solidFill>
                  <a:schemeClr val="accent3">
                    <a:lumMod val="25000"/>
                  </a:schemeClr>
                </a:solidFill>
                <a:latin typeface="IBM Plex Mono Text"/>
              </a:rPr>
              <a:t>Exploratory Data Analysis Visualization</a:t>
            </a:r>
          </a:p>
          <a:p>
            <a:pPr lvl="1">
              <a:lnSpc>
                <a:spcPct val="100000"/>
              </a:lnSpc>
              <a:spcBef>
                <a:spcPts val="1400"/>
              </a:spcBef>
            </a:pPr>
            <a:r>
              <a:rPr lang="en-US" sz="1600" dirty="0">
                <a:solidFill>
                  <a:schemeClr val="accent3">
                    <a:lumMod val="25000"/>
                  </a:schemeClr>
                </a:solidFill>
                <a:latin typeface="IBM Plex Mono Text"/>
              </a:rPr>
              <a:t>Visual Analytics with Folium</a:t>
            </a:r>
          </a:p>
          <a:p>
            <a:pPr lvl="1">
              <a:lnSpc>
                <a:spcPct val="100000"/>
              </a:lnSpc>
              <a:spcBef>
                <a:spcPts val="1400"/>
              </a:spcBef>
            </a:pPr>
            <a:r>
              <a:rPr lang="en-US" sz="1600" dirty="0">
                <a:solidFill>
                  <a:schemeClr val="accent3">
                    <a:lumMod val="25000"/>
                  </a:schemeClr>
                </a:solidFill>
                <a:latin typeface="IBM Plex Mono Text"/>
              </a:rPr>
              <a:t>Interactive Dashboard with </a:t>
            </a:r>
            <a:r>
              <a:rPr lang="en-US" sz="1600" dirty="0" err="1">
                <a:solidFill>
                  <a:schemeClr val="accent3">
                    <a:lumMod val="25000"/>
                  </a:schemeClr>
                </a:solidFill>
                <a:latin typeface="IBM Plex Mono Text"/>
              </a:rPr>
              <a:t>Plotly</a:t>
            </a:r>
            <a:endParaRPr lang="en-US" sz="1600">
              <a:solidFill>
                <a:schemeClr val="accent3">
                  <a:lumMod val="25000"/>
                </a:schemeClr>
              </a:solidFill>
              <a:latin typeface="IBM Plex Mono Text"/>
            </a:endParaRPr>
          </a:p>
          <a:p>
            <a:pPr lvl="1">
              <a:lnSpc>
                <a:spcPct val="100000"/>
              </a:lnSpc>
              <a:spcBef>
                <a:spcPts val="1400"/>
              </a:spcBef>
            </a:pPr>
            <a:r>
              <a:rPr lang="en-US" sz="1600" dirty="0">
                <a:solidFill>
                  <a:schemeClr val="accent3">
                    <a:lumMod val="25000"/>
                  </a:schemeClr>
                </a:solidFill>
                <a:latin typeface="IBM Plex Mono Text"/>
              </a:rPr>
              <a:t>Predictive Analysis</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28638B30-89E3-55DD-2C7D-CE6BB97F13A9}"/>
              </a:ext>
            </a:extLst>
          </p:cNvPr>
          <p:cNvSpPr txBox="1">
            <a:spLocks/>
          </p:cNvSpPr>
          <p:nvPr/>
        </p:nvSpPr>
        <p:spPr>
          <a:xfrm>
            <a:off x="6483403" y="2240471"/>
            <a:ext cx="4652889" cy="23734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 of all results</a:t>
            </a:r>
            <a:endParaRPr lang="en-US">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Exploratory Data Analysis Results</a:t>
            </a:r>
          </a:p>
          <a:p>
            <a:pPr lvl="1">
              <a:lnSpc>
                <a:spcPct val="100000"/>
              </a:lnSpc>
              <a:spcBef>
                <a:spcPts val="1400"/>
              </a:spcBef>
            </a:pPr>
            <a:r>
              <a:rPr lang="en-US" sz="1800">
                <a:solidFill>
                  <a:schemeClr val="accent3">
                    <a:lumMod val="25000"/>
                  </a:schemeClr>
                </a:solidFill>
                <a:latin typeface="Abadi"/>
              </a:rPr>
              <a:t>Interactive Analytics Demo</a:t>
            </a:r>
          </a:p>
          <a:p>
            <a:pPr lvl="1">
              <a:lnSpc>
                <a:spcPct val="100000"/>
              </a:lnSpc>
              <a:spcBef>
                <a:spcPts val="1400"/>
              </a:spcBef>
            </a:pPr>
            <a:r>
              <a:rPr lang="en-US" sz="1800" dirty="0">
                <a:solidFill>
                  <a:schemeClr val="accent3">
                    <a:lumMod val="25000"/>
                  </a:schemeClr>
                </a:solidFill>
                <a:latin typeface="Abadi"/>
              </a:rPr>
              <a:t>Predictive Analysis Results</a:t>
            </a:r>
          </a:p>
          <a:p>
            <a:pPr lvl="1">
              <a:lnSpc>
                <a:spcPct val="100000"/>
              </a:lnSpc>
              <a:spcBef>
                <a:spcPts val="1400"/>
              </a:spcBef>
            </a:pP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5581" y="1616690"/>
            <a:ext cx="9745663" cy="1340209"/>
          </a:xfrm>
          <a:prstGeom prst="rect">
            <a:avLst/>
          </a:prstGeom>
        </p:spPr>
        <p:txBody>
          <a:bodyPr lIns="91440" tIns="45720" rIns="91440" bIns="45720" anchor="t">
            <a:normAutofit/>
          </a:bodyPr>
          <a:lstStyle/>
          <a:p>
            <a:pPr algn="just"/>
            <a:r>
              <a:rPr lang="en-US" sz="1800" dirty="0">
                <a:solidFill>
                  <a:srgbClr val="000000"/>
                </a:solidFill>
                <a:ea typeface="+mn-lt"/>
                <a:cs typeface="+mn-lt"/>
              </a:rPr>
              <a:t>We found that the dates of the first successful landing outcome on</a:t>
            </a:r>
            <a:endParaRPr lang="en-US" sz="2200" dirty="0">
              <a:solidFill>
                <a:srgbClr val="113227"/>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a typeface="+mn-lt"/>
              <a:cs typeface="+mn-lt"/>
            </a:endParaRPr>
          </a:p>
          <a:p>
            <a:pPr algn="just"/>
            <a:r>
              <a:rPr lang="en-US" sz="1800" dirty="0">
                <a:solidFill>
                  <a:srgbClr val="000000"/>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ground pad was 22</a:t>
            </a:r>
            <a:r>
              <a:rPr lang="en-US" sz="1200" dirty="0">
                <a:solidFill>
                  <a:srgbClr val="000000"/>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nd </a:t>
            </a:r>
            <a:r>
              <a:rPr lang="en-US" sz="1800" dirty="0">
                <a:solidFill>
                  <a:srgbClr val="000000"/>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December 2015</a:t>
            </a:r>
            <a:endParaRPr lang="en-US" dirty="0"/>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0780EA4B-A9D2-D776-79E4-AC9419741C5F}"/>
              </a:ext>
            </a:extLst>
          </p:cNvPr>
          <p:cNvPicPr>
            <a:picLocks noChangeAspect="1"/>
          </p:cNvPicPr>
          <p:nvPr/>
        </p:nvPicPr>
        <p:blipFill>
          <a:blip r:embed="rId3"/>
          <a:stretch>
            <a:fillRect/>
          </a:stretch>
        </p:blipFill>
        <p:spPr>
          <a:xfrm>
            <a:off x="1873046" y="2756339"/>
            <a:ext cx="7757651" cy="311512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4129" y="-5633"/>
            <a:ext cx="9745663" cy="4351338"/>
          </a:xfrm>
          <a:prstGeom prst="rect">
            <a:avLst/>
          </a:prstGeom>
        </p:spPr>
        <p:txBody>
          <a:bodyPr>
            <a:normAutofit/>
          </a:bodyPr>
          <a:lstStyle/>
          <a:p>
            <a:pPr>
              <a:spcBef>
                <a:spcPts val="1400"/>
              </a:spcBef>
            </a:pPr>
            <a:r>
              <a:rPr lang="en-US" sz="2200" dirty="0">
                <a:solidFill>
                  <a:schemeClr val="accent3">
                    <a:lumMod val="25000"/>
                  </a:schemeClr>
                </a:solidFill>
                <a:latin typeface="Abadi"/>
              </a:rPr>
              <a:t>The total number of successful and failure mission outcomes were found COUNT and FROM</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0CFD2177-B976-93CB-55FC-A56770D81F2B}"/>
              </a:ext>
            </a:extLst>
          </p:cNvPr>
          <p:cNvPicPr>
            <a:picLocks noChangeAspect="1"/>
          </p:cNvPicPr>
          <p:nvPr/>
        </p:nvPicPr>
        <p:blipFill>
          <a:blip r:embed="rId3"/>
          <a:stretch>
            <a:fillRect/>
          </a:stretch>
        </p:blipFill>
        <p:spPr>
          <a:xfrm>
            <a:off x="1479755" y="2968653"/>
            <a:ext cx="8531941" cy="336646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4742" y="1420044"/>
            <a:ext cx="9745663" cy="1377080"/>
          </a:xfrm>
          <a:prstGeom prst="rect">
            <a:avLst/>
          </a:prstGeom>
        </p:spPr>
        <p:txBody>
          <a:bodyPr>
            <a:normAutofit/>
          </a:bodyPr>
          <a:lstStyle/>
          <a:p>
            <a:pPr>
              <a:spcBef>
                <a:spcPts val="1400"/>
              </a:spcBef>
            </a:pPr>
            <a:r>
              <a:rPr lang="en-US" sz="2200" dirty="0">
                <a:solidFill>
                  <a:schemeClr val="accent3">
                    <a:lumMod val="25000"/>
                  </a:schemeClr>
                </a:solidFill>
                <a:latin typeface="Abadi"/>
              </a:rPr>
              <a:t>The names of the booster which have carried the maximum payload mass were found using MAX</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288F91B4-7BA9-09F6-F988-30F3BEB30676}"/>
              </a:ext>
            </a:extLst>
          </p:cNvPr>
          <p:cNvPicPr>
            <a:picLocks noChangeAspect="1"/>
          </p:cNvPicPr>
          <p:nvPr/>
        </p:nvPicPr>
        <p:blipFill>
          <a:blip r:embed="rId3"/>
          <a:stretch>
            <a:fillRect/>
          </a:stretch>
        </p:blipFill>
        <p:spPr>
          <a:xfrm>
            <a:off x="1651819" y="2724508"/>
            <a:ext cx="7868263" cy="335085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4516" y="1567528"/>
            <a:ext cx="9745663" cy="1217306"/>
          </a:xfrm>
          <a:prstGeom prst="rect">
            <a:avLst/>
          </a:prstGeom>
        </p:spPr>
        <p:txBody>
          <a:bodyPr lIns="91440" tIns="45720" rIns="91440" bIns="45720" anchor="t">
            <a:normAutofit/>
          </a:bodyPr>
          <a:lstStyle/>
          <a:p>
            <a:pPr>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using LIKE and BETWEEN.</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C0177C78-B555-19A7-EA31-52F5F83DCA4A}"/>
              </a:ext>
            </a:extLst>
          </p:cNvPr>
          <p:cNvPicPr>
            <a:picLocks noChangeAspect="1"/>
          </p:cNvPicPr>
          <p:nvPr/>
        </p:nvPicPr>
        <p:blipFill>
          <a:blip r:embed="rId3"/>
          <a:stretch>
            <a:fillRect/>
          </a:stretch>
        </p:blipFill>
        <p:spPr>
          <a:xfrm>
            <a:off x="2290916" y="2783703"/>
            <a:ext cx="6368844" cy="34414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1839" y="1309431"/>
            <a:ext cx="9745663" cy="1241887"/>
          </a:xfrm>
          <a:prstGeom prst="rect">
            <a:avLst/>
          </a:prstGeom>
        </p:spPr>
        <p:txBody>
          <a:bodyPr lIns="91440" tIns="45720" rIns="91440" bIns="45720" anchor="t"/>
          <a:lstStyle/>
          <a:p>
            <a:pPr>
              <a:spcBef>
                <a:spcPts val="1400"/>
              </a:spcBef>
            </a:pPr>
            <a:r>
              <a:rPr lang="en-US" sz="2200" dirty="0">
                <a:solidFill>
                  <a:schemeClr val="accent3">
                    <a:lumMod val="25000"/>
                  </a:schemeClr>
                </a:solidFill>
                <a:latin typeface="Abadi"/>
              </a:rPr>
              <a:t>The count of landing outcomes (such as Failure (drone ship) or Success (ground pad)) between the date 2010-06-04 and 2017-03-20, ranked in descending order using COUNT, GROUP BY, and ORDER BY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CC1B94CD-B63E-8AC6-4944-F98DBE97C11B}"/>
              </a:ext>
            </a:extLst>
          </p:cNvPr>
          <p:cNvPicPr>
            <a:picLocks noChangeAspect="1"/>
          </p:cNvPicPr>
          <p:nvPr/>
        </p:nvPicPr>
        <p:blipFill>
          <a:blip r:embed="rId3"/>
          <a:stretch>
            <a:fillRect/>
          </a:stretch>
        </p:blipFill>
        <p:spPr>
          <a:xfrm>
            <a:off x="1836175" y="2725533"/>
            <a:ext cx="6872747" cy="329964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9935" y="1407754"/>
            <a:ext cx="9745663" cy="1032951"/>
          </a:xfrm>
          <a:prstGeom prst="rect">
            <a:avLst/>
          </a:prstGeom>
        </p:spPr>
        <p:txBody>
          <a:bodyPr lIns="91440" tIns="45720" rIns="91440" bIns="45720" anchor="t">
            <a:normAutofit/>
          </a:bodyPr>
          <a:lstStyle/>
          <a:p>
            <a:pPr>
              <a:spcBef>
                <a:spcPts val="1400"/>
              </a:spcBef>
            </a:pPr>
            <a:r>
              <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a:rPr>
              <a:t>Launch locations are on the East Coast in Florida, and the West coast in California.</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a:extLst>
              <a:ext uri="{FF2B5EF4-FFF2-40B4-BE49-F238E27FC236}">
                <a16:creationId xmlns:a16="http://schemas.microsoft.com/office/drawing/2014/main" id="{29D5142F-EB03-8C68-E20D-9ADDA15E7D4D}"/>
              </a:ext>
            </a:extLst>
          </p:cNvPr>
          <p:cNvPicPr>
            <a:picLocks noChangeAspect="1"/>
          </p:cNvPicPr>
          <p:nvPr/>
        </p:nvPicPr>
        <p:blipFill>
          <a:blip r:embed="rId3"/>
          <a:stretch>
            <a:fillRect/>
          </a:stretch>
        </p:blipFill>
        <p:spPr>
          <a:xfrm>
            <a:off x="1590368" y="2445218"/>
            <a:ext cx="8740876" cy="411837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1387" y="1776464"/>
            <a:ext cx="9745663" cy="1032951"/>
          </a:xfrm>
          <a:prstGeom prst="rect">
            <a:avLst/>
          </a:prstGeom>
        </p:spPr>
        <p:txBody>
          <a:bodyPr lIns="91440" tIns="45720" rIns="91440" bIns="45720" anchor="t">
            <a:normAutofit/>
          </a:bodyPr>
          <a:lstStyle/>
          <a:p>
            <a:pPr>
              <a:spcBef>
                <a:spcPts val="1400"/>
              </a:spcBef>
            </a:pPr>
            <a:r>
              <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a:rPr>
              <a:t>Sites with color coded markers indicating successful/failed launches per site.</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a:t>
            </a:r>
            <a:endParaRPr lang="en-US" dirty="0"/>
          </a:p>
        </p:txBody>
      </p:sp>
      <p:pic>
        <p:nvPicPr>
          <p:cNvPr id="7" name="Picture 6">
            <a:extLst>
              <a:ext uri="{FF2B5EF4-FFF2-40B4-BE49-F238E27FC236}">
                <a16:creationId xmlns:a16="http://schemas.microsoft.com/office/drawing/2014/main" id="{85012ACA-CAEB-35D5-0C9D-865DB4960C22}"/>
              </a:ext>
            </a:extLst>
          </p:cNvPr>
          <p:cNvPicPr>
            <a:picLocks noChangeAspect="1"/>
          </p:cNvPicPr>
          <p:nvPr/>
        </p:nvPicPr>
        <p:blipFill rotWithShape="1">
          <a:blip r:embed="rId3"/>
          <a:srcRect l="20102" r="25044" b="3"/>
          <a:stretch/>
        </p:blipFill>
        <p:spPr>
          <a:xfrm>
            <a:off x="883993" y="3219695"/>
            <a:ext cx="2468880"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9" name="Picture 8">
            <a:extLst>
              <a:ext uri="{FF2B5EF4-FFF2-40B4-BE49-F238E27FC236}">
                <a16:creationId xmlns:a16="http://schemas.microsoft.com/office/drawing/2014/main" id="{485DE5A5-0539-7AE0-505C-578A7508A0C9}"/>
              </a:ext>
            </a:extLst>
          </p:cNvPr>
          <p:cNvPicPr>
            <a:picLocks noChangeAspect="1"/>
          </p:cNvPicPr>
          <p:nvPr/>
        </p:nvPicPr>
        <p:blipFill rotWithShape="1">
          <a:blip r:embed="rId4"/>
          <a:srcRect l="16140" r="3052" b="5"/>
          <a:stretch/>
        </p:blipFill>
        <p:spPr>
          <a:xfrm>
            <a:off x="3535705" y="3219694"/>
            <a:ext cx="2468880" cy="2679192"/>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11" name="Picture 10">
            <a:extLst>
              <a:ext uri="{FF2B5EF4-FFF2-40B4-BE49-F238E27FC236}">
                <a16:creationId xmlns:a16="http://schemas.microsoft.com/office/drawing/2014/main" id="{F2BAB818-AFE5-5990-BAA7-859D19705427}"/>
              </a:ext>
            </a:extLst>
          </p:cNvPr>
          <p:cNvPicPr>
            <a:picLocks noChangeAspect="1"/>
          </p:cNvPicPr>
          <p:nvPr/>
        </p:nvPicPr>
        <p:blipFill rotWithShape="1">
          <a:blip r:embed="rId5"/>
          <a:srcRect l="4408" r="3621" b="-7"/>
          <a:stretch/>
        </p:blipFill>
        <p:spPr>
          <a:xfrm>
            <a:off x="6187417" y="3219696"/>
            <a:ext cx="2468880"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13" name="Picture 12">
            <a:extLst>
              <a:ext uri="{FF2B5EF4-FFF2-40B4-BE49-F238E27FC236}">
                <a16:creationId xmlns:a16="http://schemas.microsoft.com/office/drawing/2014/main" id="{1ED6D140-0AA0-8AD4-2F56-CF7E5082A0E4}"/>
              </a:ext>
            </a:extLst>
          </p:cNvPr>
          <p:cNvPicPr>
            <a:picLocks noChangeAspect="1"/>
          </p:cNvPicPr>
          <p:nvPr/>
        </p:nvPicPr>
        <p:blipFill rotWithShape="1">
          <a:blip r:embed="rId6"/>
          <a:srcRect l="11576" r="22502" b="-3"/>
          <a:stretch/>
        </p:blipFill>
        <p:spPr>
          <a:xfrm>
            <a:off x="8839128" y="3219695"/>
            <a:ext cx="2468880"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33871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452" y="1457171"/>
            <a:ext cx="11363222" cy="1217665"/>
          </a:xfrm>
          <a:prstGeom prst="rect">
            <a:avLst/>
          </a:prstGeom>
        </p:spPr>
        <p:txBody>
          <a:bodyPr lIns="91440" tIns="45720" rIns="91440" bIns="45720" anchor="t">
            <a:normAutofit/>
          </a:bodyPr>
          <a:lstStyle/>
          <a:p>
            <a:pPr>
              <a:spcBef>
                <a:spcPts val="1400"/>
              </a:spcBef>
            </a:pPr>
            <a:r>
              <a:rPr lang="en-US" sz="2200" dirty="0">
                <a:solidFill>
                  <a:schemeClr val="accent3">
                    <a:lumMod val="25000"/>
                  </a:schemeClr>
                </a:solidFill>
                <a:latin typeface="Abadi"/>
              </a:rPr>
              <a:t>Map showing proximities to closest railroad, highways, and city.  Indicates that care has been taken to pick launch sites with a safe distance from occupied locations</a:t>
            </a:r>
            <a:endParaRPr lang="en-US" dirty="0">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Pertinent Proximities</a:t>
            </a:r>
          </a:p>
        </p:txBody>
      </p:sp>
      <p:pic>
        <p:nvPicPr>
          <p:cNvPr id="2" name="Picture 1">
            <a:extLst>
              <a:ext uri="{FF2B5EF4-FFF2-40B4-BE49-F238E27FC236}">
                <a16:creationId xmlns:a16="http://schemas.microsoft.com/office/drawing/2014/main" id="{018813CB-A890-9538-2524-CCD8F569C3B9}"/>
              </a:ext>
            </a:extLst>
          </p:cNvPr>
          <p:cNvPicPr>
            <a:picLocks noChangeAspect="1"/>
          </p:cNvPicPr>
          <p:nvPr/>
        </p:nvPicPr>
        <p:blipFill>
          <a:blip r:embed="rId3"/>
          <a:stretch>
            <a:fillRect/>
          </a:stretch>
        </p:blipFill>
        <p:spPr>
          <a:xfrm>
            <a:off x="1959077" y="2471918"/>
            <a:ext cx="7057102" cy="329067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99570"/>
            <a:ext cx="10031756" cy="43643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rgbClr val="333333"/>
                </a:solidFill>
                <a:latin typeface="Abadi"/>
              </a:rPr>
              <a:t>Project Background and Context:</a:t>
            </a:r>
            <a:endParaRPr lang="en-US" sz="2000" dirty="0">
              <a:latin typeface="Abadi"/>
            </a:endParaRPr>
          </a:p>
          <a:p>
            <a:pPr lvl="1">
              <a:spcBef>
                <a:spcPts val="1400"/>
              </a:spcBef>
            </a:pPr>
            <a:r>
              <a:rPr lang="en-US" sz="1800" dirty="0">
                <a:solidFill>
                  <a:srgbClr val="333333"/>
                </a:solidFill>
                <a:latin typeface="Abadi"/>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800">
              <a:latin typeface="Abadi"/>
            </a:endParaRPr>
          </a:p>
          <a:p>
            <a:pPr>
              <a:spcBef>
                <a:spcPts val="1400"/>
              </a:spcBef>
            </a:pPr>
            <a:r>
              <a:rPr lang="en-US" sz="2200" dirty="0">
                <a:solidFill>
                  <a:schemeClr val="accent3">
                    <a:lumMod val="25000"/>
                  </a:schemeClr>
                </a:solidFill>
                <a:latin typeface="Abadi"/>
              </a:rPr>
              <a:t>Questions wanting to answer:</a:t>
            </a:r>
            <a:endParaRPr lang="en-US" dirty="0">
              <a:solidFill>
                <a:schemeClr val="accent3">
                  <a:lumMod val="25000"/>
                </a:schemeClr>
              </a:solidFill>
            </a:endParaRPr>
          </a:p>
          <a:p>
            <a:pPr lvl="1">
              <a:spcBef>
                <a:spcPts val="1400"/>
              </a:spcBef>
            </a:pPr>
            <a:r>
              <a:rPr lang="en-US" sz="1800" dirty="0">
                <a:solidFill>
                  <a:schemeClr val="accent3">
                    <a:lumMod val="25000"/>
                  </a:schemeClr>
                </a:solidFill>
                <a:latin typeface="Abadi"/>
              </a:rPr>
              <a:t>Price per launch</a:t>
            </a:r>
          </a:p>
          <a:p>
            <a:pPr lvl="1">
              <a:spcBef>
                <a:spcPts val="1400"/>
              </a:spcBef>
            </a:pPr>
            <a:r>
              <a:rPr lang="en-US" sz="1800" dirty="0">
                <a:solidFill>
                  <a:schemeClr val="accent3">
                    <a:lumMod val="25000"/>
                  </a:schemeClr>
                </a:solidFill>
                <a:latin typeface="Abadi"/>
              </a:rPr>
              <a:t>Probability of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8032" y="1616690"/>
            <a:ext cx="9745663" cy="848597"/>
          </a:xfrm>
          <a:prstGeom prst="rect">
            <a:avLst/>
          </a:prstGeom>
        </p:spPr>
        <p:txBody>
          <a:bodyPr lIns="91440" tIns="45720" rIns="91440" bIns="45720" anchor="t">
            <a:normAutofit/>
          </a:bodyPr>
          <a:lstStyle/>
          <a:p>
            <a:pPr algn="just"/>
            <a:r>
              <a:rPr lang="en-US" sz="18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KSC LC-39A has the most successful launches amongst launch sites (41.2%)</a:t>
            </a:r>
            <a:endParaRPr lang="en-US" sz="18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2" name="Picture 1">
            <a:extLst>
              <a:ext uri="{FF2B5EF4-FFF2-40B4-BE49-F238E27FC236}">
                <a16:creationId xmlns:a16="http://schemas.microsoft.com/office/drawing/2014/main" id="{EA8A9131-3DAC-B7FE-0A65-2AB30AC70129}"/>
              </a:ext>
            </a:extLst>
          </p:cNvPr>
          <p:cNvPicPr>
            <a:picLocks noChangeAspect="1"/>
          </p:cNvPicPr>
          <p:nvPr/>
        </p:nvPicPr>
        <p:blipFill>
          <a:blip r:embed="rId3"/>
          <a:stretch>
            <a:fillRect/>
          </a:stretch>
        </p:blipFill>
        <p:spPr>
          <a:xfrm>
            <a:off x="1614948" y="2361893"/>
            <a:ext cx="8138651" cy="355989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552113" cy="737985"/>
          </a:xfrm>
          <a:prstGeom prst="rect">
            <a:avLst/>
          </a:prstGeom>
        </p:spPr>
        <p:txBody>
          <a:bodyPr lIns="91440" tIns="45720" rIns="91440" bIns="45720" anchor="t">
            <a:normAutofit/>
          </a:bodyPr>
          <a:lstStyle/>
          <a:p>
            <a:pPr>
              <a:spcBef>
                <a:spcPts val="1400"/>
              </a:spcBef>
            </a:pPr>
            <a:r>
              <a:rPr lang="en-US" sz="1800">
                <a:solidFill>
                  <a:schemeClr val="accent3">
                    <a:lumMod val="25000"/>
                  </a:schemeClr>
                </a:solidFill>
                <a:latin typeface="Calibri"/>
                <a:cs typeface="Calibri"/>
              </a:rPr>
              <a:t>KSC LC-39A had the highest success rate among all launch sites</a:t>
            </a:r>
            <a:endParaRPr lang="en-US" sz="180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Successful Launches</a:t>
            </a:r>
          </a:p>
        </p:txBody>
      </p:sp>
      <p:pic>
        <p:nvPicPr>
          <p:cNvPr id="2" name="Picture 1">
            <a:extLst>
              <a:ext uri="{FF2B5EF4-FFF2-40B4-BE49-F238E27FC236}">
                <a16:creationId xmlns:a16="http://schemas.microsoft.com/office/drawing/2014/main" id="{2FCC36F7-2ABF-9AE0-A03C-E8C5A21795B6}"/>
              </a:ext>
            </a:extLst>
          </p:cNvPr>
          <p:cNvPicPr>
            <a:picLocks noChangeAspect="1"/>
          </p:cNvPicPr>
          <p:nvPr/>
        </p:nvPicPr>
        <p:blipFill>
          <a:blip r:embed="rId3"/>
          <a:stretch>
            <a:fillRect/>
          </a:stretch>
        </p:blipFill>
        <p:spPr>
          <a:xfrm>
            <a:off x="766916" y="2406715"/>
            <a:ext cx="9785554" cy="391269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1387" y="1469206"/>
            <a:ext cx="10414000" cy="1450822"/>
          </a:xfrm>
          <a:prstGeom prst="rect">
            <a:avLst/>
          </a:prstGeom>
        </p:spPr>
        <p:txBody>
          <a:bodyPr lIns="91440" tIns="45720" rIns="91440" bIns="45720" anchor="t">
            <a:normAutofit/>
          </a:bodyPr>
          <a:lstStyle/>
          <a:p>
            <a:pPr>
              <a:spcBef>
                <a:spcPts val="1400"/>
              </a:spcBef>
            </a:pPr>
            <a:r>
              <a:rPr lang="en-US" sz="1800" dirty="0">
                <a:solidFill>
                  <a:schemeClr val="bg1"/>
                </a:solidFill>
                <a:latin typeface="Calibri"/>
                <a:ea typeface="+mn-lt"/>
                <a:cs typeface="+mn-lt"/>
              </a:rPr>
              <a:t>Scatter plot of Payload vs Launch Outcome for all sites</a:t>
            </a:r>
            <a:endParaRPr lang="en-US" sz="1800" dirty="0">
              <a:solidFill>
                <a:schemeClr val="bg1"/>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 for all Sites</a:t>
            </a:r>
            <a:endParaRPr lang="en-US" dirty="0"/>
          </a:p>
        </p:txBody>
      </p:sp>
      <p:pic>
        <p:nvPicPr>
          <p:cNvPr id="2" name="Picture 1">
            <a:extLst>
              <a:ext uri="{FF2B5EF4-FFF2-40B4-BE49-F238E27FC236}">
                <a16:creationId xmlns:a16="http://schemas.microsoft.com/office/drawing/2014/main" id="{A931F97E-B916-0283-7701-8B4433642D83}"/>
              </a:ext>
            </a:extLst>
          </p:cNvPr>
          <p:cNvPicPr>
            <a:picLocks noChangeAspect="1"/>
          </p:cNvPicPr>
          <p:nvPr/>
        </p:nvPicPr>
        <p:blipFill>
          <a:blip r:embed="rId3"/>
          <a:stretch>
            <a:fillRect/>
          </a:stretch>
        </p:blipFill>
        <p:spPr>
          <a:xfrm>
            <a:off x="1393724" y="2262228"/>
            <a:ext cx="9392264" cy="402960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2225" y="2672735"/>
            <a:ext cx="4625514" cy="2435073"/>
          </a:xfrm>
          <a:prstGeom prst="rect">
            <a:avLst/>
          </a:prstGeom>
        </p:spPr>
        <p:txBody>
          <a:bodyPr vert="horz" lIns="91440" tIns="45720" rIns="91440" bIns="45720" rtlCol="0" anchor="t">
            <a:normAutofit/>
          </a:bodyPr>
          <a:lstStyle/>
          <a:p>
            <a:pPr algn="just"/>
            <a:r>
              <a:rPr lang="en-US" sz="2200" dirty="0">
                <a:solidFill>
                  <a:srgbClr val="000000"/>
                </a:solidFill>
                <a:ea typeface="+mn-lt"/>
                <a:cs typeface="+mn-lt"/>
              </a:rPr>
              <a:t>The decision tree classifier is the model with the highest classification accuracy</a:t>
            </a:r>
            <a:endParaRPr lang="en-US" dirty="0">
              <a:solidFill>
                <a:srgbClr val="000000"/>
              </a:solidFill>
              <a:ea typeface="+mn-lt"/>
              <a:cs typeface="+mn-lt"/>
            </a:endParaRPr>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E9452BAF-8294-138E-BA08-42544D402A6E}"/>
              </a:ext>
            </a:extLst>
          </p:cNvPr>
          <p:cNvPicPr>
            <a:picLocks noChangeAspect="1"/>
          </p:cNvPicPr>
          <p:nvPr/>
        </p:nvPicPr>
        <p:blipFill>
          <a:blip r:embed="rId3"/>
          <a:stretch>
            <a:fillRect/>
          </a:stretch>
        </p:blipFill>
        <p:spPr>
          <a:xfrm>
            <a:off x="5744497" y="1568464"/>
            <a:ext cx="4869425" cy="454452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91613" y="2389239"/>
            <a:ext cx="5298666" cy="2496524"/>
          </a:xfrm>
          <a:prstGeom prst="rect">
            <a:avLst/>
          </a:prstGeom>
        </p:spPr>
        <p:txBody>
          <a:bodyPr>
            <a:normAutofit/>
          </a:bodyPr>
          <a:lstStyle/>
          <a:p>
            <a:pPr>
              <a:spcBef>
                <a:spcPts val="1400"/>
              </a:spcBef>
            </a:pPr>
            <a:r>
              <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a:rPr>
              <a:t>The confusion matrixes for all the models were the same.  False positives were a problem in all models.</a:t>
            </a: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E14B31C5-4FC3-097F-4B70-C1873F48585A}"/>
              </a:ext>
            </a:extLst>
          </p:cNvPr>
          <p:cNvPicPr>
            <a:picLocks noChangeAspect="1"/>
          </p:cNvPicPr>
          <p:nvPr/>
        </p:nvPicPr>
        <p:blipFill>
          <a:blip r:embed="rId3"/>
          <a:stretch>
            <a:fillRect/>
          </a:stretch>
        </p:blipFill>
        <p:spPr>
          <a:xfrm>
            <a:off x="6100916" y="1718187"/>
            <a:ext cx="5041490" cy="385178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843548" y="1518419"/>
            <a:ext cx="8595493" cy="4720046"/>
          </a:xfrm>
          <a:prstGeom prst="rect">
            <a:avLst/>
          </a:prstGeom>
        </p:spPr>
        <p:txBody>
          <a:bodyPr>
            <a:normAutofit fontScale="85000" lnSpcReduction="20000"/>
          </a:bodyPr>
          <a:lstStyle/>
          <a:p>
            <a:pPr algn="just"/>
            <a:r>
              <a:rPr lang="en-US" sz="2200" dirty="0">
                <a:solidFill>
                  <a:srgbClr val="292929"/>
                </a:solidFill>
                <a:ea typeface="+mn-lt"/>
                <a:cs typeface="+mn-lt"/>
              </a:rPr>
              <a:t>We can conclude that:</a:t>
            </a:r>
            <a:endParaRPr lang="en-US" dirty="0"/>
          </a:p>
          <a:p>
            <a:pPr algn="just"/>
            <a:r>
              <a:rPr lang="en-US" sz="2200">
                <a:solidFill>
                  <a:srgbClr val="292929"/>
                </a:solidFill>
                <a:ea typeface="+mn-lt"/>
                <a:cs typeface="+mn-lt"/>
              </a:rPr>
              <a:t>The larger the flight amount at a launch site, the greater the success rate at a</a:t>
            </a:r>
            <a:endParaRPr lang="en-US"/>
          </a:p>
          <a:p>
            <a:pPr algn="just"/>
            <a:r>
              <a:rPr lang="en-US" sz="2200" dirty="0">
                <a:solidFill>
                  <a:srgbClr val="292929"/>
                </a:solidFill>
                <a:ea typeface="+mn-lt"/>
                <a:cs typeface="+mn-lt"/>
              </a:rPr>
              <a:t>launch site.</a:t>
            </a:r>
            <a:endParaRPr lang="en-US" dirty="0"/>
          </a:p>
          <a:p>
            <a:pPr marL="0" indent="0" algn="just">
              <a:buNone/>
            </a:pPr>
            <a:endParaRPr lang="en-US" sz="2200" dirty="0">
              <a:solidFill>
                <a:srgbClr val="000000"/>
              </a:solidFill>
              <a:effectLst>
                <a:glow rad="38100">
                  <a:prstClr val="black">
                    <a:lumMod val="50000"/>
                    <a:lumOff val="50000"/>
                    <a:alpha val="20000"/>
                  </a:prstClr>
                </a:glow>
                <a:outerShdw blurRad="44450" dist="12700" dir="13860000" algn="tl" rotWithShape="0">
                  <a:srgbClr val="000000">
                    <a:alpha val="20000"/>
                  </a:srgbClr>
                </a:outerShdw>
              </a:effectLst>
              <a:latin typeface="Arial"/>
              <a:cs typeface="Arial"/>
            </a:endParaRPr>
          </a:p>
          <a:p>
            <a:pPr algn="just"/>
            <a:r>
              <a:rPr lang="en-US" sz="2200" dirty="0">
                <a:solidFill>
                  <a:srgbClr val="000000"/>
                </a:solidFill>
                <a:ea typeface="+mn-lt"/>
                <a:cs typeface="+mn-lt"/>
              </a:rPr>
              <a:t>Launch success rate started to increase in 2013 till 2020.</a:t>
            </a:r>
            <a:endParaRPr lang="en-US" dirty="0"/>
          </a:p>
          <a:p>
            <a:pPr algn="just"/>
            <a:endParaRPr lang="en-US" sz="2200" dirty="0">
              <a:solidFill>
                <a:srgbClr val="292929"/>
              </a:solidFill>
              <a:effectLst>
                <a:glow rad="38100">
                  <a:prstClr val="black">
                    <a:lumMod val="50000"/>
                    <a:lumOff val="50000"/>
                    <a:alpha val="20000"/>
                  </a:prstClr>
                </a:glow>
                <a:outerShdw blurRad="44450" dist="12700" dir="13860000" algn="tl" rotWithShape="0">
                  <a:srgbClr val="000000">
                    <a:alpha val="20000"/>
                  </a:srgbClr>
                </a:outerShdw>
              </a:effectLst>
              <a:latin typeface="Arial"/>
              <a:cs typeface="Arial"/>
            </a:endParaRPr>
          </a:p>
          <a:p>
            <a:pPr algn="just"/>
            <a:r>
              <a:rPr lang="en-US" sz="2200" dirty="0">
                <a:solidFill>
                  <a:srgbClr val="292929"/>
                </a:solidFill>
                <a:ea typeface="+mn-lt"/>
                <a:cs typeface="+mn-lt"/>
              </a:rPr>
              <a:t>Orbits </a:t>
            </a:r>
            <a:r>
              <a:rPr lang="en-US" sz="2200" dirty="0">
                <a:solidFill>
                  <a:srgbClr val="000000"/>
                </a:solidFill>
                <a:ea typeface="+mn-lt"/>
                <a:cs typeface="+mn-lt"/>
              </a:rPr>
              <a:t>ES-L1, GEO, HEO, SSO, VLEO had the most success rate.</a:t>
            </a:r>
            <a:endParaRPr lang="en-US" dirty="0"/>
          </a:p>
          <a:p>
            <a:pPr algn="just">
              <a:lnSpc>
                <a:spcPct val="100000"/>
              </a:lnSpc>
            </a:pPr>
            <a:endParaRPr lang="en-US" sz="2200" dirty="0">
              <a:solidFill>
                <a:srgbClr val="292929"/>
              </a:solidFill>
              <a:effectLst>
                <a:glow rad="38100">
                  <a:prstClr val="black">
                    <a:lumMod val="50000"/>
                    <a:lumOff val="50000"/>
                    <a:alpha val="20000"/>
                  </a:prstClr>
                </a:glow>
                <a:outerShdw blurRad="44450" dist="12700" dir="13860000" algn="tl" rotWithShape="0">
                  <a:srgbClr val="000000">
                    <a:alpha val="20000"/>
                  </a:srgbClr>
                </a:outerShdw>
              </a:effectLst>
              <a:latin typeface="Arial"/>
              <a:cs typeface="Arial"/>
            </a:endParaRPr>
          </a:p>
          <a:p>
            <a:pPr algn="just"/>
            <a:r>
              <a:rPr lang="en-US" sz="2200" dirty="0">
                <a:solidFill>
                  <a:srgbClr val="292929"/>
                </a:solidFill>
                <a:ea typeface="+mn-lt"/>
                <a:cs typeface="+mn-lt"/>
              </a:rPr>
              <a:t>KSC LC-39A had the most successful launches of any sites.</a:t>
            </a:r>
            <a:endParaRPr lang="en-US" dirty="0"/>
          </a:p>
          <a:p>
            <a:pPr algn="just">
              <a:lnSpc>
                <a:spcPct val="100000"/>
              </a:lnSpc>
            </a:pPr>
            <a:endParaRPr lang="en-US" sz="2200" dirty="0">
              <a:solidFill>
                <a:srgbClr val="292929"/>
              </a:solidFill>
              <a:effectLst>
                <a:glow rad="38100">
                  <a:prstClr val="black">
                    <a:lumMod val="50000"/>
                    <a:lumOff val="50000"/>
                    <a:alpha val="20000"/>
                  </a:prstClr>
                </a:glow>
                <a:outerShdw blurRad="44450" dist="12700" dir="13860000" algn="tl" rotWithShape="0">
                  <a:srgbClr val="000000">
                    <a:alpha val="20000"/>
                  </a:srgbClr>
                </a:outerShdw>
              </a:effectLst>
              <a:latin typeface="Arial"/>
              <a:cs typeface="Arial"/>
            </a:endParaRPr>
          </a:p>
          <a:p>
            <a:pPr algn="just"/>
            <a:r>
              <a:rPr lang="en-US" sz="2200">
                <a:solidFill>
                  <a:srgbClr val="292929"/>
                </a:solidFill>
                <a:ea typeface="+mn-lt"/>
                <a:cs typeface="+mn-lt"/>
              </a:rPr>
              <a:t>The Decision tree classifier is the best machine learning algorithm for this task.</a:t>
            </a:r>
            <a:endParaRPr lang="en-US"/>
          </a:p>
          <a:p>
            <a:pPr>
              <a:lnSpc>
                <a:spcPct val="100000"/>
              </a:lnSpc>
              <a:spcBef>
                <a:spcPts val="1400"/>
              </a:spcBef>
            </a:pPr>
            <a:endParaRPr lang="en-US" sz="22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1" descr="Long exposure of a rocket launch">
            <a:extLst>
              <a:ext uri="{FF2B5EF4-FFF2-40B4-BE49-F238E27FC236}">
                <a16:creationId xmlns:a16="http://schemas.microsoft.com/office/drawing/2014/main" id="{FD543038-DB30-88D3-5A39-4356387B799D}"/>
              </a:ext>
            </a:extLst>
          </p:cNvPr>
          <p:cNvPicPr>
            <a:picLocks noChangeAspect="1"/>
          </p:cNvPicPr>
          <p:nvPr/>
        </p:nvPicPr>
        <p:blipFill>
          <a:blip r:embed="rId3"/>
          <a:stretch>
            <a:fillRect/>
          </a:stretch>
        </p:blipFill>
        <p:spPr>
          <a:xfrm>
            <a:off x="-5750" y="3031"/>
            <a:ext cx="12203500" cy="6851938"/>
          </a:xfrm>
          <a:prstGeom prst="rect">
            <a:avLst/>
          </a:prstGeom>
        </p:spPr>
      </p:pic>
      <p:sp>
        <p:nvSpPr>
          <p:cNvPr id="3" name="TextBox 2">
            <a:extLst>
              <a:ext uri="{FF2B5EF4-FFF2-40B4-BE49-F238E27FC236}">
                <a16:creationId xmlns:a16="http://schemas.microsoft.com/office/drawing/2014/main" id="{53C495BE-72CA-855C-12AE-1474574C4E8D}"/>
              </a:ext>
            </a:extLst>
          </p:cNvPr>
          <p:cNvSpPr txBox="1"/>
          <p:nvPr/>
        </p:nvSpPr>
        <p:spPr>
          <a:xfrm>
            <a:off x="7040880" y="2880360"/>
            <a:ext cx="355092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a:cs typeface="Calibri"/>
              </a:rPr>
              <a:t>Thank You!</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endParaRPr lang="en-US" dirty="0">
              <a:solidFill>
                <a:schemeClr val="bg2">
                  <a:lumMod val="50000"/>
                </a:schemeClr>
              </a:solidFill>
            </a:endParaRPr>
          </a:p>
          <a:p>
            <a:pPr lvl="1">
              <a:lnSpc>
                <a:spcPct val="120000"/>
              </a:lnSpc>
              <a:spcBef>
                <a:spcPts val="1400"/>
              </a:spcBef>
            </a:pPr>
            <a:r>
              <a:rPr lang="en-US" sz="7600" dirty="0">
                <a:solidFill>
                  <a:schemeClr val="bg2">
                    <a:lumMod val="50000"/>
                  </a:schemeClr>
                </a:solidFill>
                <a:latin typeface="Abadi"/>
              </a:rPr>
              <a:t>Web Scraping of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Data </a:t>
            </a:r>
            <a:endParaRPr lang="en-US" dirty="0">
              <a:solidFill>
                <a:schemeClr val="bg2">
                  <a:lumMod val="50000"/>
                </a:schemeClr>
              </a:solidFill>
            </a:endParaRPr>
          </a:p>
          <a:p>
            <a:pPr lvl="1">
              <a:lnSpc>
                <a:spcPct val="120000"/>
              </a:lnSpc>
              <a:spcBef>
                <a:spcPts val="1400"/>
              </a:spcBef>
            </a:pPr>
            <a:r>
              <a:rPr lang="en-US" sz="7600" dirty="0">
                <a:solidFill>
                  <a:schemeClr val="bg2">
                    <a:lumMod val="50000"/>
                  </a:schemeClr>
                </a:solidFill>
                <a:latin typeface="Abadi"/>
              </a:rPr>
              <a:t>Dealing with Missing Values</a:t>
            </a:r>
          </a:p>
          <a:p>
            <a:pPr lvl="1">
              <a:lnSpc>
                <a:spcPct val="120000"/>
              </a:lnSpc>
              <a:spcBef>
                <a:spcPts val="1400"/>
              </a:spcBef>
            </a:pPr>
            <a:r>
              <a:rPr lang="en-US" sz="7600" dirty="0">
                <a:solidFill>
                  <a:schemeClr val="bg2">
                    <a:lumMod val="50000"/>
                  </a:schemeClr>
                </a:solidFill>
                <a:latin typeface="Abadi"/>
              </a:rPr>
              <a:t>One Hot Encoding to Prepare Data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endParaRPr lang="en-US">
              <a:solidFill>
                <a:schemeClr val="bg2">
                  <a:lumMod val="50000"/>
                </a:schemeClr>
              </a:solidFill>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endParaRPr lang="en-US" sz="2200">
              <a:solidFill>
                <a:srgbClr val="0B49CB"/>
              </a:solidFill>
              <a:latin typeface="Abadi"/>
            </a:endParaRPr>
          </a:p>
          <a:p>
            <a:pPr>
              <a:lnSpc>
                <a:spcPct val="120000"/>
              </a:lnSpc>
              <a:spcBef>
                <a:spcPts val="1400"/>
              </a:spcBef>
            </a:pPr>
            <a:r>
              <a:rPr lang="en-US" sz="2200" dirty="0">
                <a:solidFill>
                  <a:schemeClr val="accent3">
                    <a:lumMod val="25000"/>
                  </a:schemeClr>
                </a:solidFill>
                <a:latin typeface="Abadi"/>
              </a:rPr>
              <a:t>Perform interactive visual analytics using Folium and </a:t>
            </a:r>
            <a:r>
              <a:rPr lang="en-US" sz="220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lvl="1">
              <a:lnSpc>
                <a:spcPct val="120000"/>
              </a:lnSpc>
              <a:spcBef>
                <a:spcPts val="1400"/>
              </a:spcBef>
            </a:pPr>
            <a:r>
              <a:rPr lang="en-US" sz="2200" dirty="0">
                <a:solidFill>
                  <a:schemeClr val="bg2">
                    <a:lumMod val="50000"/>
                  </a:schemeClr>
                </a:solidFill>
                <a:latin typeface="Abadi"/>
              </a:rPr>
              <a:t>Collected data was normalized, divided into training and test data sets, and applied to four different classification models. </a:t>
            </a:r>
            <a:endParaRPr lang="en-US" sz="220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570159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43542"/>
            <a:ext cx="11330517" cy="5547254"/>
          </a:xfrm>
          <a:prstGeom prst="rect">
            <a:avLst/>
          </a:prstGeom>
        </p:spPr>
        <p:txBody>
          <a:bodyPr vert="horz" lIns="91440" tIns="45720" rIns="91440" bIns="45720" rtlCol="0" anchor="ctr">
            <a:noAutofit/>
          </a:bodyPr>
          <a:lstStyle/>
          <a:p>
            <a:pPr>
              <a:spcBef>
                <a:spcPts val="1400"/>
              </a:spcBef>
            </a:pPr>
            <a:r>
              <a:rPr lang="en-US" sz="1800" dirty="0">
                <a:solidFill>
                  <a:srgbClr val="374151"/>
                </a:solidFill>
                <a:latin typeface="Calibri"/>
                <a:ea typeface="+mn-lt"/>
                <a:cs typeface="+mn-lt"/>
              </a:rPr>
              <a:t>The process of gathering data encompassed a blend of API requests from SpaceX's REST API and the extraction </a:t>
            </a:r>
            <a:r>
              <a:rPr lang="en-US" dirty="0">
                <a:solidFill>
                  <a:srgbClr val="374151"/>
                </a:solidFill>
                <a:latin typeface="Calibri"/>
                <a:ea typeface="+mn-lt"/>
                <a:cs typeface="+mn-lt"/>
              </a:rPr>
              <a:t>of information through web scraping from a table within SpaceX's Wikipedia page. The utilization of both these methods was essential to acquire a comprehensive dataset for a more intricate analysis. </a:t>
            </a: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lvl="1">
              <a:spcBef>
                <a:spcPts val="1400"/>
              </a:spcBef>
            </a:pPr>
            <a:r>
              <a:rPr lang="en-US" sz="2000" dirty="0">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The data columns were populated using SpaceX's REST API, including </a:t>
            </a:r>
            <a:r>
              <a:rPr lang="en-US" sz="2000" err="1">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FlightNumber</a:t>
            </a:r>
            <a:r>
              <a:rPr lang="en-US" sz="2000" dirty="0">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Date, </a:t>
            </a:r>
            <a:r>
              <a:rPr lang="en-US" sz="2000" err="1">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BoosterVersion</a:t>
            </a:r>
            <a:r>
              <a:rPr lang="en-US" sz="2000" dirty="0">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a:t>
            </a:r>
            <a:r>
              <a:rPr lang="en-US" sz="2000" err="1">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PayloadMass</a:t>
            </a:r>
            <a:r>
              <a:rPr lang="en-US" sz="2000" dirty="0">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Orbit, </a:t>
            </a:r>
            <a:r>
              <a:rPr lang="en-US" sz="2000" err="1">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LaunchSite</a:t>
            </a:r>
            <a:r>
              <a:rPr lang="en-US" sz="2000" dirty="0">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Outcome, Flights, </a:t>
            </a:r>
            <a:r>
              <a:rPr lang="en-US" sz="2000" err="1">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GridFins</a:t>
            </a:r>
            <a:r>
              <a:rPr lang="en-US" sz="2000" dirty="0">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Reused, Legs, </a:t>
            </a:r>
            <a:r>
              <a:rPr lang="en-US" sz="2000" err="1">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LandingPad</a:t>
            </a:r>
            <a:r>
              <a:rPr lang="en-US" sz="2000" dirty="0">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Block, </a:t>
            </a:r>
            <a:r>
              <a:rPr lang="en-US" sz="2000" err="1">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ReusedCount</a:t>
            </a:r>
            <a:r>
              <a:rPr lang="en-US" sz="2000" dirty="0">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Serial, Longitude, and Latitude.</a:t>
            </a:r>
          </a:p>
          <a:p>
            <a:pPr lvl="1">
              <a:spcBef>
                <a:spcPts val="1400"/>
              </a:spcBef>
            </a:pPr>
            <a:r>
              <a:rPr lang="en-US" sz="2000" dirty="0">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Furthermore, the data columns sourced from Wikipedia web scraping encompassed Flight Number, Launch Site, Payload, </a:t>
            </a:r>
            <a:r>
              <a:rPr lang="en-US" sz="2000" err="1">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PayloadMass</a:t>
            </a:r>
            <a:r>
              <a:rPr lang="en-US" sz="2000" dirty="0">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 Orbit, Customer, Launch Outcome, Booster Version, Booster Landing, Date, and Time.</a:t>
            </a:r>
            <a:endParaRPr lang="en-US" sz="2000">
              <a:solidFill>
                <a:srgbClr val="37415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marL="0" indent="0">
              <a:lnSpc>
                <a:spcPct val="100000"/>
              </a:lnSpc>
              <a:buNone/>
            </a:pPr>
            <a:endParaRPr lang="en-US">
              <a:solidFill>
                <a:srgbClr val="FFFFFF"/>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23333" y="2572809"/>
            <a:ext cx="5740929" cy="2162176"/>
          </a:xfrm>
          <a:prstGeom prst="rect">
            <a:avLst/>
          </a:prstGeom>
        </p:spPr>
        <p:txBody>
          <a:bodyPr vert="horz" lIns="91440" tIns="45720" rIns="91440" bIns="45720" rtlCol="0" anchor="t">
            <a:normAutofit/>
          </a:bodyPr>
          <a:lstStyle/>
          <a:p>
            <a:pPr>
              <a:spcBef>
                <a:spcPts val="1400"/>
              </a:spcBef>
            </a:pPr>
            <a:r>
              <a:rPr lang="en-US" sz="2400" dirty="0">
                <a:solidFill>
                  <a:schemeClr val="accent3">
                    <a:lumMod val="25000"/>
                  </a:schemeClr>
                </a:solidFill>
                <a:latin typeface="Calibri"/>
                <a:cs typeface="Calibri"/>
              </a:rPr>
              <a:t>SpaceX provides an API to allow access to it's data.</a:t>
            </a:r>
            <a:endParaRPr lang="en-US" sz="24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spcBef>
                <a:spcPts val="1400"/>
              </a:spcBef>
            </a:pPr>
            <a:r>
              <a:rPr lang="en-US" sz="2400" dirty="0">
                <a:solidFill>
                  <a:schemeClr val="accent3">
                    <a:lumMod val="25000"/>
                  </a:schemeClr>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This data was collected and processed to use as part of our dataset.</a:t>
            </a:r>
          </a:p>
          <a:p>
            <a:pPr>
              <a:spcBef>
                <a:spcPts val="1400"/>
              </a:spcBef>
            </a:pPr>
            <a:endParaRPr lang="en-US" sz="2200">
              <a:solidFill>
                <a:schemeClr val="accent3">
                  <a:lumMod val="25000"/>
                </a:schemeClr>
              </a:solidFill>
              <a:latin typeface="Abadi"/>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Off-page Connector 1">
            <a:extLst>
              <a:ext uri="{FF2B5EF4-FFF2-40B4-BE49-F238E27FC236}">
                <a16:creationId xmlns:a16="http://schemas.microsoft.com/office/drawing/2014/main" id="{E0AC8823-C608-F27B-CA6A-0430F9EEB3EF}"/>
              </a:ext>
            </a:extLst>
          </p:cNvPr>
          <p:cNvSpPr/>
          <p:nvPr/>
        </p:nvSpPr>
        <p:spPr>
          <a:xfrm>
            <a:off x="7482417" y="1799167"/>
            <a:ext cx="3227916" cy="1217082"/>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Request the SpaceX API and collect the launch data</a:t>
            </a:r>
          </a:p>
        </p:txBody>
      </p:sp>
      <p:sp>
        <p:nvSpPr>
          <p:cNvPr id="7" name="Flowchart: Off-page Connector 6">
            <a:extLst>
              <a:ext uri="{FF2B5EF4-FFF2-40B4-BE49-F238E27FC236}">
                <a16:creationId xmlns:a16="http://schemas.microsoft.com/office/drawing/2014/main" id="{40028BE0-BD51-B9B8-8770-CEAF5DAA4BA4}"/>
              </a:ext>
            </a:extLst>
          </p:cNvPr>
          <p:cNvSpPr/>
          <p:nvPr/>
        </p:nvSpPr>
        <p:spPr>
          <a:xfrm>
            <a:off x="7482417" y="3323167"/>
            <a:ext cx="3227916" cy="1217082"/>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rPr>
              <a:t>Filter Data to only show Falcon 9 rocket data</a:t>
            </a:r>
            <a:endParaRPr lang="en-US" dirty="0">
              <a:solidFill>
                <a:schemeClr val="bg1"/>
              </a:solidFill>
            </a:endParaRPr>
          </a:p>
        </p:txBody>
      </p:sp>
      <p:sp>
        <p:nvSpPr>
          <p:cNvPr id="8" name="Flowchart: Off-page Connector 7">
            <a:extLst>
              <a:ext uri="{FF2B5EF4-FFF2-40B4-BE49-F238E27FC236}">
                <a16:creationId xmlns:a16="http://schemas.microsoft.com/office/drawing/2014/main" id="{5CC17EB2-41B5-38B3-453F-8AC54E2DFEE1}"/>
              </a:ext>
            </a:extLst>
          </p:cNvPr>
          <p:cNvSpPr/>
          <p:nvPr/>
        </p:nvSpPr>
        <p:spPr>
          <a:xfrm>
            <a:off x="7482417" y="4847167"/>
            <a:ext cx="3227916" cy="1217082"/>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rPr>
              <a:t>Deal with missing values</a:t>
            </a:r>
            <a:endParaRPr lang="en-US" dirty="0">
              <a:solidFill>
                <a:schemeClr val="bg1"/>
              </a:solidFill>
            </a:endParaRPr>
          </a:p>
        </p:txBody>
      </p:sp>
      <p:sp>
        <p:nvSpPr>
          <p:cNvPr id="9" name="TextBox 8">
            <a:extLst>
              <a:ext uri="{FF2B5EF4-FFF2-40B4-BE49-F238E27FC236}">
                <a16:creationId xmlns:a16="http://schemas.microsoft.com/office/drawing/2014/main" id="{83286BBD-A6D4-B192-3EE4-CA747919AB9E}"/>
              </a:ext>
            </a:extLst>
          </p:cNvPr>
          <p:cNvSpPr txBox="1"/>
          <p:nvPr/>
        </p:nvSpPr>
        <p:spPr>
          <a:xfrm>
            <a:off x="423332" y="5492750"/>
            <a:ext cx="4497916"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spcAft>
                <a:spcPts val="600"/>
              </a:spcAft>
              <a:buFont typeface="Arial"/>
              <a:buChar char="•"/>
            </a:pPr>
            <a:r>
              <a:rPr lang="en-US" sz="2000" cap="small" dirty="0">
                <a:solidFill>
                  <a:srgbClr val="1C7DDB"/>
                </a:solidFill>
                <a:latin typeface="Arial"/>
                <a:cs typeface="Arial"/>
              </a:rPr>
              <a:t> </a:t>
            </a:r>
            <a:r>
              <a:rPr lang="en-US" sz="2000" cap="small" dirty="0">
                <a:solidFill>
                  <a:srgbClr val="1C7DDB"/>
                </a:solidFill>
                <a:latin typeface="Arial"/>
                <a:cs typeface="Arial"/>
                <a:hlinkClick r:id="rId3"/>
              </a:rPr>
              <a:t>GITHUB – Data Collection API</a:t>
            </a:r>
            <a:endParaRPr lang="en-US" sz="2000">
              <a:solidFill>
                <a:srgbClr val="113227"/>
              </a:solidFill>
              <a:latin typeface="Arial"/>
              <a:cs typeface="Arial"/>
            </a:endParaRPr>
          </a:p>
          <a:p>
            <a:pPr algn="l"/>
            <a:endParaRPr lang="en-US" dirty="0"/>
          </a:p>
        </p:txBody>
      </p:sp>
    </p:spTree>
    <p:extLst>
      <p:ext uri="{BB962C8B-B14F-4D97-AF65-F5344CB8AC3E}">
        <p14:creationId xmlns:p14="http://schemas.microsoft.com/office/powerpoint/2010/main" val="2803160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Mesh</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934</cp:revision>
  <dcterms:created xsi:type="dcterms:W3CDTF">2021-04-29T18:58:34Z</dcterms:created>
  <dcterms:modified xsi:type="dcterms:W3CDTF">2023-08-16T17:30:05Z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